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4.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5.xml" ContentType="application/vnd.openxmlformats-officedocument.presentationml.comments+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31"/>
  </p:notesMasterIdLst>
  <p:handoutMasterIdLst>
    <p:handoutMasterId r:id="rId32"/>
  </p:handoutMasterIdLst>
  <p:sldIdLst>
    <p:sldId id="316" r:id="rId2"/>
    <p:sldId id="551" r:id="rId3"/>
    <p:sldId id="540" r:id="rId4"/>
    <p:sldId id="462" r:id="rId5"/>
    <p:sldId id="501" r:id="rId6"/>
    <p:sldId id="504" r:id="rId7"/>
    <p:sldId id="505" r:id="rId8"/>
    <p:sldId id="506" r:id="rId9"/>
    <p:sldId id="527" r:id="rId10"/>
    <p:sldId id="528" r:id="rId11"/>
    <p:sldId id="530" r:id="rId12"/>
    <p:sldId id="507" r:id="rId13"/>
    <p:sldId id="508" r:id="rId14"/>
    <p:sldId id="535" r:id="rId15"/>
    <p:sldId id="541" r:id="rId16"/>
    <p:sldId id="542" r:id="rId17"/>
    <p:sldId id="546" r:id="rId18"/>
    <p:sldId id="502" r:id="rId19"/>
    <p:sldId id="539" r:id="rId20"/>
    <p:sldId id="547" r:id="rId21"/>
    <p:sldId id="525" r:id="rId22"/>
    <p:sldId id="545" r:id="rId23"/>
    <p:sldId id="544" r:id="rId24"/>
    <p:sldId id="538" r:id="rId25"/>
    <p:sldId id="536" r:id="rId26"/>
    <p:sldId id="537" r:id="rId27"/>
    <p:sldId id="553" r:id="rId28"/>
    <p:sldId id="532" r:id="rId29"/>
    <p:sldId id="549" r:id="rId30"/>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9pPr>
  </p:defaultTextStyle>
  <p:modifyVerifier cryptProviderType="rsaAES" cryptAlgorithmClass="hash" cryptAlgorithmType="typeAny" cryptAlgorithmSid="14" spinCount="100000" saltData="hnNiQj4MAKlgMugYm72q7w==" hashData="6LYrvG0yk5k/X43YUWFM2ZyEXESpViU/2G+UvXy6deKqEjLLxxZ6/tVN/phDi5sR5uoP6FmZwsUVZhJtjNAp4w=="/>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ushti bhamare" initials="sb" lastIdx="16" clrIdx="0">
    <p:extLst>
      <p:ext uri="{19B8F6BF-5375-455C-9EA6-DF929625EA0E}">
        <p15:presenceInfo xmlns:p15="http://schemas.microsoft.com/office/powerpoint/2012/main" userId="5d899763e2d4b4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663300"/>
    <a:srgbClr val="FF0000"/>
    <a:srgbClr val="009900"/>
    <a:srgbClr val="2D2D8A"/>
    <a:srgbClr val="000000"/>
    <a:srgbClr val="00CC00"/>
    <a:srgbClr val="FF7C80"/>
    <a:srgbClr val="FFFF00"/>
    <a:srgbClr val="E4C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2" autoAdjust="0"/>
    <p:restoredTop sz="94107" autoAdjust="0"/>
  </p:normalViewPr>
  <p:slideViewPr>
    <p:cSldViewPr snapToGrid="0">
      <p:cViewPr varScale="1">
        <p:scale>
          <a:sx n="81" d="100"/>
          <a:sy n="81" d="100"/>
        </p:scale>
        <p:origin x="691" y="6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21T17:43:34.259" idx="2">
    <p:pos x="4097" y="2625"/>
    <p:text>Remember</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21T17:44:17.382" idx="3">
    <p:pos x="4270" y="1395"/>
    <p:text>Remember</p:text>
    <p:extLst>
      <p:ext uri="{C676402C-5697-4E1C-873F-D02D1690AC5C}">
        <p15:threadingInfo xmlns:p15="http://schemas.microsoft.com/office/powerpoint/2012/main" timeZoneBias="-330"/>
      </p:ext>
    </p:extLst>
  </p:cm>
  <p:cm authorId="1" dt="2020-09-21T17:44:25.968" idx="4">
    <p:pos x="3676" y="2933"/>
    <p:text>Remember</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21T17:48:03.752" idx="5">
    <p:pos x="5724" y="681"/>
    <p:text>cinders:a small piece of partly burnt coal or wood that has stopped giving off flames but still has combustible matter in it.</p:text>
    <p:extLst>
      <p:ext uri="{C676402C-5697-4E1C-873F-D02D1690AC5C}">
        <p15:threadingInfo xmlns:p15="http://schemas.microsoft.com/office/powerpoint/2012/main" timeZoneBias="-330"/>
      </p:ext>
    </p:extLst>
  </p:cm>
  <p:cm authorId="1" dt="2020-09-21T17:48:30.362" idx="6">
    <p:pos x="10" y="10"/>
    <p:text>Clinkers: the stony residue from burnt coal or from a furnace</p:text>
    <p:extLst>
      <p:ext uri="{C676402C-5697-4E1C-873F-D02D1690AC5C}">
        <p15:threadingInfo xmlns:p15="http://schemas.microsoft.com/office/powerpoint/2012/main" timeZoneBias="-330"/>
      </p:ext>
    </p:extLst>
  </p:cm>
  <p:cm authorId="1" dt="2020-09-21T17:54:44.295" idx="7">
    <p:pos x="106" y="106"/>
    <p:text>flotage:the act or state of floating; flotation. buoyancy; power or ability to float. objects or material that float on the surface of the water; flotsam.</p:text>
    <p:extLst>
      <p:ext uri="{C676402C-5697-4E1C-873F-D02D1690AC5C}">
        <p15:threadingInfo xmlns:p15="http://schemas.microsoft.com/office/powerpoint/2012/main" timeZoneBias="-330"/>
      </p:ext>
    </p:extLst>
  </p:cm>
  <p:cm authorId="1" dt="2020-09-21T17:55:44.553" idx="8">
    <p:pos x="5820" y="777"/>
    <p:text>Alleys :a narrow passageway between or behind buildings</p:text>
    <p:extLst>
      <p:ext uri="{C676402C-5697-4E1C-873F-D02D1690AC5C}">
        <p15:threadingInfo xmlns:p15="http://schemas.microsoft.com/office/powerpoint/2012/main" timeZoneBias="-330"/>
      </p:ext>
    </p:extLst>
  </p:cm>
  <p:cm authorId="1" dt="2020-09-21T17:58:21.444" idx="9">
    <p:pos x="202" y="202"/>
    <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21T18:02:35.408" idx="10">
    <p:pos x="10" y="10"/>
    <p:text>rags:a piece of old cloth, especially one torn from a larger piece, used typically for cleaning things.</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21T19:20:56.163" idx="11">
    <p:pos x="10" y="10"/>
    <p:text>In agriculture, windrow composting is the production of compost by piling organic matter or biodegradable waste, such as animal manure and crop residues, in long rows (windrows). This method is suited to producing large volumes of compost.</p:text>
    <p:extLst>
      <p:ext uri="{C676402C-5697-4E1C-873F-D02D1690AC5C}">
        <p15:threadingInfo xmlns:p15="http://schemas.microsoft.com/office/powerpoint/2012/main" timeZoneBias="-330"/>
      </p:ext>
    </p:extLst>
  </p:cm>
  <p:cm authorId="1" dt="2020-09-21T19:21:39.673" idx="12">
    <p:pos x="106" y="106"/>
    <p:text>In-vessel composting generally describes a group of methods that confine the composting materials within a building, container, or vessel. In-vessel composting systems can consist of metal or plastic tanks or concrete bunkers in which air flow and temperature can be controlled, using the principles of a "bioreactor"</p:text>
    <p:extLst>
      <p:ext uri="{C676402C-5697-4E1C-873F-D02D1690AC5C}">
        <p15:threadingInfo xmlns:p15="http://schemas.microsoft.com/office/powerpoint/2012/main" timeZoneBias="-330"/>
      </p:ext>
    </p:extLst>
  </p:cm>
  <p:cm authorId="1" dt="2020-09-21T19:22:10.070" idx="13">
    <p:pos x="202" y="202"/>
    <p:text>Vermicompost (vermi-compost) is the product of the decomposition process using various species of worms, usually red wigglers, white worms</p:text>
    <p:extLst>
      <p:ext uri="{C676402C-5697-4E1C-873F-D02D1690AC5C}">
        <p15:threadingInfo xmlns:p15="http://schemas.microsoft.com/office/powerpoint/2012/main" timeZoneBias="-330"/>
      </p:ext>
    </p:extLst>
  </p:cm>
  <p:cm authorId="1" dt="2020-09-21T19:22:59.746" idx="14">
    <p:pos x="298" y="298"/>
    <p:text>RDF stands for Refuse Derived Fuel. This fuel is produced from combustible components that the industry calls Municipal Solid Waste – MSW for short</p:text>
    <p:extLst>
      <p:ext uri="{C676402C-5697-4E1C-873F-D02D1690AC5C}">
        <p15:threadingInfo xmlns:p15="http://schemas.microsoft.com/office/powerpoint/2012/main" timeZoneBias="-330"/>
      </p:ext>
    </p:extLst>
  </p:cm>
  <p:cm authorId="1" dt="2020-09-21T19:23:36.869" idx="15">
    <p:pos x="298" y="394"/>
    <p:text>This waste, usually taken from industrial or commercial sites, is shred, dried, baled and then finally burned to produce electricity. Refuse Derived Fuel is a renewable energy source that ensures waste simply isn’t thrown into a landfill and instead, put to good use.</p:text>
    <p:extLst>
      <p:ext uri="{C676402C-5697-4E1C-873F-D02D1690AC5C}">
        <p15:threadingInfo xmlns:p15="http://schemas.microsoft.com/office/powerpoint/2012/main" timeZoneBias="-330">
          <p15:parentCm authorId="1" idx="14"/>
        </p15:threadingInfo>
      </p:ext>
    </p:extLst>
  </p:cm>
  <p:cm authorId="1" dt="2020-09-21T19:24:20.218" idx="16">
    <p:pos x="394" y="394"/>
    <p:text>Biomethanation is a process by which organic material is microbiologically converted under anaerobic conditions to biogas. Three main physiological groups of microorganisms are involved: fermenting bacteria, organic acid oxidizing bacteria, and methanogenic archaea.</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582D2A-536F-454C-8615-FD83A971A62C}" type="doc">
      <dgm:prSet loTypeId="urn:microsoft.com/office/officeart/2005/8/layout/matrix1" loCatId="matrix" qsTypeId="urn:microsoft.com/office/officeart/2005/8/quickstyle/simple1" qsCatId="simple" csTypeId="urn:microsoft.com/office/officeart/2005/8/colors/accent2_2" csCatId="accent2" phldr="1"/>
      <dgm:spPr/>
      <dgm:t>
        <a:bodyPr/>
        <a:lstStyle/>
        <a:p>
          <a:endParaRPr lang="en-US"/>
        </a:p>
      </dgm:t>
    </dgm:pt>
    <dgm:pt modelId="{24537118-D656-4982-895A-B84078C9620B}">
      <dgm:prSet phldrT="[Text]" custT="1"/>
      <dgm:spPr/>
      <dgm:t>
        <a:bodyPr/>
        <a:lstStyle/>
        <a:p>
          <a:r>
            <a:rPr lang="en-US" sz="2400" dirty="0">
              <a:solidFill>
                <a:schemeClr val="tx1"/>
              </a:solidFill>
            </a:rPr>
            <a:t>Sources of MSW</a:t>
          </a:r>
        </a:p>
      </dgm:t>
    </dgm:pt>
    <dgm:pt modelId="{67E17564-E3B1-4C89-AA73-1469BBDF8FBA}" type="parTrans" cxnId="{79C128E1-1A31-4988-87E2-5F115FB3EA2E}">
      <dgm:prSet/>
      <dgm:spPr/>
      <dgm:t>
        <a:bodyPr/>
        <a:lstStyle/>
        <a:p>
          <a:endParaRPr lang="en-US"/>
        </a:p>
      </dgm:t>
    </dgm:pt>
    <dgm:pt modelId="{B4A61727-FCC3-479F-ADF3-8965686CE42D}" type="sibTrans" cxnId="{79C128E1-1A31-4988-87E2-5F115FB3EA2E}">
      <dgm:prSet/>
      <dgm:spPr/>
      <dgm:t>
        <a:bodyPr/>
        <a:lstStyle/>
        <a:p>
          <a:endParaRPr lang="en-US"/>
        </a:p>
      </dgm:t>
    </dgm:pt>
    <dgm:pt modelId="{3B7E0DB5-A171-41BD-8268-11D26B826A8F}">
      <dgm:prSet phldrT="[Text]"/>
      <dgm:spPr/>
      <dgm:t>
        <a:bodyPr/>
        <a:lstStyle/>
        <a:p>
          <a:r>
            <a:rPr lang="en-US" dirty="0"/>
            <a:t>1. Residential</a:t>
          </a:r>
        </a:p>
      </dgm:t>
    </dgm:pt>
    <dgm:pt modelId="{4446325F-D19B-4933-A5C7-6CA79E595EDF}" type="parTrans" cxnId="{AE5DA0A2-7594-43FF-8F76-0136E70A2158}">
      <dgm:prSet/>
      <dgm:spPr/>
      <dgm:t>
        <a:bodyPr/>
        <a:lstStyle/>
        <a:p>
          <a:endParaRPr lang="en-US"/>
        </a:p>
      </dgm:t>
    </dgm:pt>
    <dgm:pt modelId="{5C46DF65-CE1F-4D14-9C72-7DBECC88AE70}" type="sibTrans" cxnId="{AE5DA0A2-7594-43FF-8F76-0136E70A2158}">
      <dgm:prSet/>
      <dgm:spPr/>
      <dgm:t>
        <a:bodyPr/>
        <a:lstStyle/>
        <a:p>
          <a:endParaRPr lang="en-US"/>
        </a:p>
      </dgm:t>
    </dgm:pt>
    <dgm:pt modelId="{77B558FC-4F45-4771-B64A-814C23C44544}">
      <dgm:prSet phldrT="[Text]"/>
      <dgm:spPr/>
      <dgm:t>
        <a:bodyPr/>
        <a:lstStyle/>
        <a:p>
          <a:r>
            <a:rPr lang="en-US" dirty="0"/>
            <a:t>2. Commercial</a:t>
          </a:r>
        </a:p>
      </dgm:t>
    </dgm:pt>
    <dgm:pt modelId="{7E48241E-E164-41F0-9AEC-05AE50DC6A45}" type="parTrans" cxnId="{22413D40-C584-438D-8AAD-2C071736F0A1}">
      <dgm:prSet/>
      <dgm:spPr/>
      <dgm:t>
        <a:bodyPr/>
        <a:lstStyle/>
        <a:p>
          <a:endParaRPr lang="en-US"/>
        </a:p>
      </dgm:t>
    </dgm:pt>
    <dgm:pt modelId="{C8FBD88E-74BD-4834-B87C-07051F9D28B0}" type="sibTrans" cxnId="{22413D40-C584-438D-8AAD-2C071736F0A1}">
      <dgm:prSet/>
      <dgm:spPr/>
      <dgm:t>
        <a:bodyPr/>
        <a:lstStyle/>
        <a:p>
          <a:endParaRPr lang="en-US"/>
        </a:p>
      </dgm:t>
    </dgm:pt>
    <dgm:pt modelId="{D0C2A7B5-E09B-48E3-8DDE-F30C99483E35}">
      <dgm:prSet phldrT="[Text]"/>
      <dgm:spPr/>
      <dgm:t>
        <a:bodyPr/>
        <a:lstStyle/>
        <a:p>
          <a:r>
            <a:rPr lang="en-US" dirty="0"/>
            <a:t>3. Open Areas</a:t>
          </a:r>
        </a:p>
      </dgm:t>
    </dgm:pt>
    <dgm:pt modelId="{768CA2AF-9253-477D-BB16-32386D8D2978}" type="parTrans" cxnId="{D46CF2B2-D11A-4CE8-9A88-12942D951034}">
      <dgm:prSet/>
      <dgm:spPr/>
      <dgm:t>
        <a:bodyPr/>
        <a:lstStyle/>
        <a:p>
          <a:endParaRPr lang="en-US"/>
        </a:p>
      </dgm:t>
    </dgm:pt>
    <dgm:pt modelId="{8D4F3F52-E624-4279-82DD-01A197AFB786}" type="sibTrans" cxnId="{D46CF2B2-D11A-4CE8-9A88-12942D951034}">
      <dgm:prSet/>
      <dgm:spPr/>
      <dgm:t>
        <a:bodyPr/>
        <a:lstStyle/>
        <a:p>
          <a:endParaRPr lang="en-US"/>
        </a:p>
      </dgm:t>
    </dgm:pt>
    <dgm:pt modelId="{B5F08E3E-7EEC-4022-BBF6-B885B1F3FFCE}">
      <dgm:prSet phldrT="[Text]"/>
      <dgm:spPr/>
      <dgm:t>
        <a:bodyPr/>
        <a:lstStyle/>
        <a:p>
          <a:r>
            <a:rPr lang="en-US" dirty="0"/>
            <a:t>4. Treatment Plant Sites</a:t>
          </a:r>
        </a:p>
      </dgm:t>
    </dgm:pt>
    <dgm:pt modelId="{16AB337D-DFB7-48A4-A6D6-B7005C0E1A04}" type="parTrans" cxnId="{529A271F-19EF-417E-98E0-2514EA72A3AD}">
      <dgm:prSet/>
      <dgm:spPr/>
      <dgm:t>
        <a:bodyPr/>
        <a:lstStyle/>
        <a:p>
          <a:endParaRPr lang="en-US"/>
        </a:p>
      </dgm:t>
    </dgm:pt>
    <dgm:pt modelId="{D9ABBE78-2E2F-45F0-AF49-52835C25139B}" type="sibTrans" cxnId="{529A271F-19EF-417E-98E0-2514EA72A3AD}">
      <dgm:prSet/>
      <dgm:spPr/>
      <dgm:t>
        <a:bodyPr/>
        <a:lstStyle/>
        <a:p>
          <a:endParaRPr lang="en-US"/>
        </a:p>
      </dgm:t>
    </dgm:pt>
    <dgm:pt modelId="{4037913D-0E09-4922-B0D9-91759F8585DA}" type="pres">
      <dgm:prSet presAssocID="{D0582D2A-536F-454C-8615-FD83A971A62C}" presName="diagram" presStyleCnt="0">
        <dgm:presLayoutVars>
          <dgm:chMax val="1"/>
          <dgm:dir/>
          <dgm:animLvl val="ctr"/>
          <dgm:resizeHandles val="exact"/>
        </dgm:presLayoutVars>
      </dgm:prSet>
      <dgm:spPr/>
    </dgm:pt>
    <dgm:pt modelId="{DE94EE2D-6331-4ACF-B49E-9DB7A843593C}" type="pres">
      <dgm:prSet presAssocID="{D0582D2A-536F-454C-8615-FD83A971A62C}" presName="matrix" presStyleCnt="0"/>
      <dgm:spPr/>
    </dgm:pt>
    <dgm:pt modelId="{0072DE6A-91CF-49BD-9838-5D9D38F8EA4D}" type="pres">
      <dgm:prSet presAssocID="{D0582D2A-536F-454C-8615-FD83A971A62C}" presName="tile1" presStyleLbl="node1" presStyleIdx="0" presStyleCnt="4" custLinFactNeighborX="-6081" custLinFactNeighborY="100"/>
      <dgm:spPr/>
    </dgm:pt>
    <dgm:pt modelId="{A9F89677-80C4-4612-9D69-2D1F71C42B7A}" type="pres">
      <dgm:prSet presAssocID="{D0582D2A-536F-454C-8615-FD83A971A62C}" presName="tile1text" presStyleLbl="node1" presStyleIdx="0" presStyleCnt="4">
        <dgm:presLayoutVars>
          <dgm:chMax val="0"/>
          <dgm:chPref val="0"/>
          <dgm:bulletEnabled val="1"/>
        </dgm:presLayoutVars>
      </dgm:prSet>
      <dgm:spPr/>
    </dgm:pt>
    <dgm:pt modelId="{676AB05D-75FB-4757-9EA0-B662288D5819}" type="pres">
      <dgm:prSet presAssocID="{D0582D2A-536F-454C-8615-FD83A971A62C}" presName="tile2" presStyleLbl="node1" presStyleIdx="1" presStyleCnt="4"/>
      <dgm:spPr/>
    </dgm:pt>
    <dgm:pt modelId="{2C8A07FE-1DBC-4F04-B5AF-2DF632BA2A02}" type="pres">
      <dgm:prSet presAssocID="{D0582D2A-536F-454C-8615-FD83A971A62C}" presName="tile2text" presStyleLbl="node1" presStyleIdx="1" presStyleCnt="4">
        <dgm:presLayoutVars>
          <dgm:chMax val="0"/>
          <dgm:chPref val="0"/>
          <dgm:bulletEnabled val="1"/>
        </dgm:presLayoutVars>
      </dgm:prSet>
      <dgm:spPr/>
    </dgm:pt>
    <dgm:pt modelId="{1146530C-FBE3-4E7C-AE19-66A766EE843B}" type="pres">
      <dgm:prSet presAssocID="{D0582D2A-536F-454C-8615-FD83A971A62C}" presName="tile3" presStyleLbl="node1" presStyleIdx="2" presStyleCnt="4"/>
      <dgm:spPr/>
    </dgm:pt>
    <dgm:pt modelId="{C501A11A-336B-4BFE-8D42-7C53C22C885C}" type="pres">
      <dgm:prSet presAssocID="{D0582D2A-536F-454C-8615-FD83A971A62C}" presName="tile3text" presStyleLbl="node1" presStyleIdx="2" presStyleCnt="4">
        <dgm:presLayoutVars>
          <dgm:chMax val="0"/>
          <dgm:chPref val="0"/>
          <dgm:bulletEnabled val="1"/>
        </dgm:presLayoutVars>
      </dgm:prSet>
      <dgm:spPr/>
    </dgm:pt>
    <dgm:pt modelId="{31A85AC1-6537-4F72-885C-171FD8902099}" type="pres">
      <dgm:prSet presAssocID="{D0582D2A-536F-454C-8615-FD83A971A62C}" presName="tile4" presStyleLbl="node1" presStyleIdx="3" presStyleCnt="4"/>
      <dgm:spPr/>
    </dgm:pt>
    <dgm:pt modelId="{376ADE54-74EC-4ADC-8663-ED9631670BBB}" type="pres">
      <dgm:prSet presAssocID="{D0582D2A-536F-454C-8615-FD83A971A62C}" presName="tile4text" presStyleLbl="node1" presStyleIdx="3" presStyleCnt="4">
        <dgm:presLayoutVars>
          <dgm:chMax val="0"/>
          <dgm:chPref val="0"/>
          <dgm:bulletEnabled val="1"/>
        </dgm:presLayoutVars>
      </dgm:prSet>
      <dgm:spPr/>
    </dgm:pt>
    <dgm:pt modelId="{C7FB6DF4-DD59-4600-BB5C-A45429619C88}" type="pres">
      <dgm:prSet presAssocID="{D0582D2A-536F-454C-8615-FD83A971A62C}" presName="centerTile" presStyleLbl="fgShp" presStyleIdx="0" presStyleCnt="1">
        <dgm:presLayoutVars>
          <dgm:chMax val="0"/>
          <dgm:chPref val="0"/>
        </dgm:presLayoutVars>
      </dgm:prSet>
      <dgm:spPr/>
    </dgm:pt>
  </dgm:ptLst>
  <dgm:cxnLst>
    <dgm:cxn modelId="{3620C101-8371-4A4B-9E05-608C6193F90B}" type="presOf" srcId="{77B558FC-4F45-4771-B64A-814C23C44544}" destId="{2C8A07FE-1DBC-4F04-B5AF-2DF632BA2A02}" srcOrd="1" destOrd="0" presId="urn:microsoft.com/office/officeart/2005/8/layout/matrix1"/>
    <dgm:cxn modelId="{529A271F-19EF-417E-98E0-2514EA72A3AD}" srcId="{24537118-D656-4982-895A-B84078C9620B}" destId="{B5F08E3E-7EEC-4022-BBF6-B885B1F3FFCE}" srcOrd="3" destOrd="0" parTransId="{16AB337D-DFB7-48A4-A6D6-B7005C0E1A04}" sibTransId="{D9ABBE78-2E2F-45F0-AF49-52835C25139B}"/>
    <dgm:cxn modelId="{22413D40-C584-438D-8AAD-2C071736F0A1}" srcId="{24537118-D656-4982-895A-B84078C9620B}" destId="{77B558FC-4F45-4771-B64A-814C23C44544}" srcOrd="1" destOrd="0" parTransId="{7E48241E-E164-41F0-9AEC-05AE50DC6A45}" sibTransId="{C8FBD88E-74BD-4834-B87C-07051F9D28B0}"/>
    <dgm:cxn modelId="{AE5DA0A2-7594-43FF-8F76-0136E70A2158}" srcId="{24537118-D656-4982-895A-B84078C9620B}" destId="{3B7E0DB5-A171-41BD-8268-11D26B826A8F}" srcOrd="0" destOrd="0" parTransId="{4446325F-D19B-4933-A5C7-6CA79E595EDF}" sibTransId="{5C46DF65-CE1F-4D14-9C72-7DBECC88AE70}"/>
    <dgm:cxn modelId="{83CFD1AC-5D19-425F-9E32-D0455AF276CF}" type="presOf" srcId="{B5F08E3E-7EEC-4022-BBF6-B885B1F3FFCE}" destId="{31A85AC1-6537-4F72-885C-171FD8902099}" srcOrd="0" destOrd="0" presId="urn:microsoft.com/office/officeart/2005/8/layout/matrix1"/>
    <dgm:cxn modelId="{9774A0B2-E3B9-4644-8FF5-5EC5E00BDCD3}" type="presOf" srcId="{24537118-D656-4982-895A-B84078C9620B}" destId="{C7FB6DF4-DD59-4600-BB5C-A45429619C88}" srcOrd="0" destOrd="0" presId="urn:microsoft.com/office/officeart/2005/8/layout/matrix1"/>
    <dgm:cxn modelId="{D46CF2B2-D11A-4CE8-9A88-12942D951034}" srcId="{24537118-D656-4982-895A-B84078C9620B}" destId="{D0C2A7B5-E09B-48E3-8DDE-F30C99483E35}" srcOrd="2" destOrd="0" parTransId="{768CA2AF-9253-477D-BB16-32386D8D2978}" sibTransId="{8D4F3F52-E624-4279-82DD-01A197AFB786}"/>
    <dgm:cxn modelId="{545864B5-F308-4573-A6E2-1A343A80B092}" type="presOf" srcId="{B5F08E3E-7EEC-4022-BBF6-B885B1F3FFCE}" destId="{376ADE54-74EC-4ADC-8663-ED9631670BBB}" srcOrd="1" destOrd="0" presId="urn:microsoft.com/office/officeart/2005/8/layout/matrix1"/>
    <dgm:cxn modelId="{71D1E0C2-F303-4FD7-8D40-0FBD5514ECED}" type="presOf" srcId="{77B558FC-4F45-4771-B64A-814C23C44544}" destId="{676AB05D-75FB-4757-9EA0-B662288D5819}" srcOrd="0" destOrd="0" presId="urn:microsoft.com/office/officeart/2005/8/layout/matrix1"/>
    <dgm:cxn modelId="{B27C6FC5-A89F-47C7-B3DF-2BD326C3003D}" type="presOf" srcId="{D0C2A7B5-E09B-48E3-8DDE-F30C99483E35}" destId="{1146530C-FBE3-4E7C-AE19-66A766EE843B}" srcOrd="0" destOrd="0" presId="urn:microsoft.com/office/officeart/2005/8/layout/matrix1"/>
    <dgm:cxn modelId="{79C128E1-1A31-4988-87E2-5F115FB3EA2E}" srcId="{D0582D2A-536F-454C-8615-FD83A971A62C}" destId="{24537118-D656-4982-895A-B84078C9620B}" srcOrd="0" destOrd="0" parTransId="{67E17564-E3B1-4C89-AA73-1469BBDF8FBA}" sibTransId="{B4A61727-FCC3-479F-ADF3-8965686CE42D}"/>
    <dgm:cxn modelId="{01F67EE4-5A1F-40A2-9994-6EA2B2A1D458}" type="presOf" srcId="{3B7E0DB5-A171-41BD-8268-11D26B826A8F}" destId="{A9F89677-80C4-4612-9D69-2D1F71C42B7A}" srcOrd="1" destOrd="0" presId="urn:microsoft.com/office/officeart/2005/8/layout/matrix1"/>
    <dgm:cxn modelId="{8B9FEFE8-7E4A-4E7E-804C-10C93754BFEF}" type="presOf" srcId="{D0582D2A-536F-454C-8615-FD83A971A62C}" destId="{4037913D-0E09-4922-B0D9-91759F8585DA}" srcOrd="0" destOrd="0" presId="urn:microsoft.com/office/officeart/2005/8/layout/matrix1"/>
    <dgm:cxn modelId="{BDD0C0F5-D17E-4260-86D6-F5462EE1A5FE}" type="presOf" srcId="{D0C2A7B5-E09B-48E3-8DDE-F30C99483E35}" destId="{C501A11A-336B-4BFE-8D42-7C53C22C885C}" srcOrd="1" destOrd="0" presId="urn:microsoft.com/office/officeart/2005/8/layout/matrix1"/>
    <dgm:cxn modelId="{951EBEFA-F7A5-4793-8CCC-86926728A417}" type="presOf" srcId="{3B7E0DB5-A171-41BD-8268-11D26B826A8F}" destId="{0072DE6A-91CF-49BD-9838-5D9D38F8EA4D}" srcOrd="0" destOrd="0" presId="urn:microsoft.com/office/officeart/2005/8/layout/matrix1"/>
    <dgm:cxn modelId="{8F01DB05-C0A1-40AB-876E-5B581088DD8B}" type="presParOf" srcId="{4037913D-0E09-4922-B0D9-91759F8585DA}" destId="{DE94EE2D-6331-4ACF-B49E-9DB7A843593C}" srcOrd="0" destOrd="0" presId="urn:microsoft.com/office/officeart/2005/8/layout/matrix1"/>
    <dgm:cxn modelId="{DC871932-AAD0-429D-85BD-D94D972F2D18}" type="presParOf" srcId="{DE94EE2D-6331-4ACF-B49E-9DB7A843593C}" destId="{0072DE6A-91CF-49BD-9838-5D9D38F8EA4D}" srcOrd="0" destOrd="0" presId="urn:microsoft.com/office/officeart/2005/8/layout/matrix1"/>
    <dgm:cxn modelId="{06F6CF35-6123-4338-A6F7-ED474822C481}" type="presParOf" srcId="{DE94EE2D-6331-4ACF-B49E-9DB7A843593C}" destId="{A9F89677-80C4-4612-9D69-2D1F71C42B7A}" srcOrd="1" destOrd="0" presId="urn:microsoft.com/office/officeart/2005/8/layout/matrix1"/>
    <dgm:cxn modelId="{F78DAEC3-6EA3-4F25-AC8F-C380C6C2C80D}" type="presParOf" srcId="{DE94EE2D-6331-4ACF-B49E-9DB7A843593C}" destId="{676AB05D-75FB-4757-9EA0-B662288D5819}" srcOrd="2" destOrd="0" presId="urn:microsoft.com/office/officeart/2005/8/layout/matrix1"/>
    <dgm:cxn modelId="{1801E7EF-D34E-47FC-AF5C-1E1232BB082E}" type="presParOf" srcId="{DE94EE2D-6331-4ACF-B49E-9DB7A843593C}" destId="{2C8A07FE-1DBC-4F04-B5AF-2DF632BA2A02}" srcOrd="3" destOrd="0" presId="urn:microsoft.com/office/officeart/2005/8/layout/matrix1"/>
    <dgm:cxn modelId="{A86AC1C1-0732-4D6C-B4BB-906284BF2002}" type="presParOf" srcId="{DE94EE2D-6331-4ACF-B49E-9DB7A843593C}" destId="{1146530C-FBE3-4E7C-AE19-66A766EE843B}" srcOrd="4" destOrd="0" presId="urn:microsoft.com/office/officeart/2005/8/layout/matrix1"/>
    <dgm:cxn modelId="{98AC6213-3222-46DA-847C-79ED45ADD583}" type="presParOf" srcId="{DE94EE2D-6331-4ACF-B49E-9DB7A843593C}" destId="{C501A11A-336B-4BFE-8D42-7C53C22C885C}" srcOrd="5" destOrd="0" presId="urn:microsoft.com/office/officeart/2005/8/layout/matrix1"/>
    <dgm:cxn modelId="{19B5E74D-F514-4ED7-B0B4-6AA41E52180E}" type="presParOf" srcId="{DE94EE2D-6331-4ACF-B49E-9DB7A843593C}" destId="{31A85AC1-6537-4F72-885C-171FD8902099}" srcOrd="6" destOrd="0" presId="urn:microsoft.com/office/officeart/2005/8/layout/matrix1"/>
    <dgm:cxn modelId="{C870FEC2-0C6E-4C9B-8B8B-9ACBB2F2F27C}" type="presParOf" srcId="{DE94EE2D-6331-4ACF-B49E-9DB7A843593C}" destId="{376ADE54-74EC-4ADC-8663-ED9631670BBB}" srcOrd="7" destOrd="0" presId="urn:microsoft.com/office/officeart/2005/8/layout/matrix1"/>
    <dgm:cxn modelId="{22B0E223-04C6-4336-B485-7A8D320E538E}" type="presParOf" srcId="{4037913D-0E09-4922-B0D9-91759F8585DA}" destId="{C7FB6DF4-DD59-4600-BB5C-A45429619C88}"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16275-DFC8-4398-8729-68D7FAA70C76}"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4496E930-03E4-43F1-B39D-32D81235F722}">
      <dgm:prSet phldrT="[Text]"/>
      <dgm:spPr/>
      <dgm:t>
        <a:bodyPr/>
        <a:lstStyle/>
        <a:p>
          <a:r>
            <a:rPr lang="en-US" dirty="0"/>
            <a:t>Reduce</a:t>
          </a:r>
        </a:p>
      </dgm:t>
    </dgm:pt>
    <dgm:pt modelId="{594F5C88-4063-4C7F-B8EE-184BF512772D}" type="parTrans" cxnId="{D0D2BDEC-415D-488D-AE3C-09DD04DA7A20}">
      <dgm:prSet/>
      <dgm:spPr/>
      <dgm:t>
        <a:bodyPr/>
        <a:lstStyle/>
        <a:p>
          <a:endParaRPr lang="en-US"/>
        </a:p>
      </dgm:t>
    </dgm:pt>
    <dgm:pt modelId="{9311949B-8407-4CA4-9CD9-1D5D1489EF56}" type="sibTrans" cxnId="{D0D2BDEC-415D-488D-AE3C-09DD04DA7A20}">
      <dgm:prSet/>
      <dgm:spPr/>
      <dgm:t>
        <a:bodyPr/>
        <a:lstStyle/>
        <a:p>
          <a:endParaRPr lang="en-US"/>
        </a:p>
      </dgm:t>
    </dgm:pt>
    <dgm:pt modelId="{4613386D-7624-475E-9E8F-737081544AF8}">
      <dgm:prSet phldrT="[Text]"/>
      <dgm:spPr/>
      <dgm:t>
        <a:bodyPr/>
        <a:lstStyle/>
        <a:p>
          <a:r>
            <a:rPr lang="en-US" dirty="0"/>
            <a:t>Reuse</a:t>
          </a:r>
        </a:p>
      </dgm:t>
    </dgm:pt>
    <dgm:pt modelId="{7874F062-C4C8-4CCF-A578-AE28A51FA7C1}" type="parTrans" cxnId="{24618C61-C3D0-418B-B728-533FB6BC895D}">
      <dgm:prSet/>
      <dgm:spPr/>
      <dgm:t>
        <a:bodyPr/>
        <a:lstStyle/>
        <a:p>
          <a:endParaRPr lang="en-US"/>
        </a:p>
      </dgm:t>
    </dgm:pt>
    <dgm:pt modelId="{9FE8B520-2252-4F7B-A043-74711F3CCDEA}" type="sibTrans" cxnId="{24618C61-C3D0-418B-B728-533FB6BC895D}">
      <dgm:prSet/>
      <dgm:spPr/>
      <dgm:t>
        <a:bodyPr/>
        <a:lstStyle/>
        <a:p>
          <a:endParaRPr lang="en-US"/>
        </a:p>
      </dgm:t>
    </dgm:pt>
    <dgm:pt modelId="{BB47BAF0-7F0A-4F08-A793-3F95BD2B5420}">
      <dgm:prSet phldrT="[Text]"/>
      <dgm:spPr/>
      <dgm:t>
        <a:bodyPr/>
        <a:lstStyle/>
        <a:p>
          <a:r>
            <a:rPr lang="en-US" dirty="0"/>
            <a:t>Recycle</a:t>
          </a:r>
        </a:p>
      </dgm:t>
    </dgm:pt>
    <dgm:pt modelId="{72677B8B-94BC-45AA-839B-89135F247043}" type="parTrans" cxnId="{13DBA033-1006-417E-BF6C-D63237FB28A9}">
      <dgm:prSet/>
      <dgm:spPr/>
      <dgm:t>
        <a:bodyPr/>
        <a:lstStyle/>
        <a:p>
          <a:endParaRPr lang="en-US"/>
        </a:p>
      </dgm:t>
    </dgm:pt>
    <dgm:pt modelId="{4BEBEA8B-F03A-495C-A5C3-B2C8927BC79F}" type="sibTrans" cxnId="{13DBA033-1006-417E-BF6C-D63237FB28A9}">
      <dgm:prSet/>
      <dgm:spPr/>
      <dgm:t>
        <a:bodyPr/>
        <a:lstStyle/>
        <a:p>
          <a:endParaRPr lang="en-US"/>
        </a:p>
      </dgm:t>
    </dgm:pt>
    <dgm:pt modelId="{C585A687-F543-44BD-91CF-49695CC27778}" type="asst">
      <dgm:prSet phldrT="[Text]" custT="1"/>
      <dgm:spPr/>
      <dgm:t>
        <a:bodyPr/>
        <a:lstStyle/>
        <a:p>
          <a:r>
            <a:rPr lang="en-US" sz="2000" dirty="0">
              <a:solidFill>
                <a:schemeClr val="tx1"/>
              </a:solidFill>
            </a:rPr>
            <a:t>Principles of 3 Rs</a:t>
          </a:r>
        </a:p>
      </dgm:t>
    </dgm:pt>
    <dgm:pt modelId="{ABC029CF-3185-4A5C-99D7-2AD7EC43D47A}" type="sibTrans" cxnId="{4FB5900A-DD8F-475C-BC3B-517D64451037}">
      <dgm:prSet/>
      <dgm:spPr/>
      <dgm:t>
        <a:bodyPr/>
        <a:lstStyle/>
        <a:p>
          <a:endParaRPr lang="en-US"/>
        </a:p>
      </dgm:t>
    </dgm:pt>
    <dgm:pt modelId="{BAA4D001-07E7-4E49-805F-D1784A365154}" type="parTrans" cxnId="{4FB5900A-DD8F-475C-BC3B-517D64451037}">
      <dgm:prSet/>
      <dgm:spPr/>
      <dgm:t>
        <a:bodyPr/>
        <a:lstStyle/>
        <a:p>
          <a:endParaRPr lang="en-US"/>
        </a:p>
      </dgm:t>
    </dgm:pt>
    <dgm:pt modelId="{6FC83575-902D-4050-B3A4-0F1404E5473A}" type="pres">
      <dgm:prSet presAssocID="{5B016275-DFC8-4398-8729-68D7FAA70C76}" presName="hierChild1" presStyleCnt="0">
        <dgm:presLayoutVars>
          <dgm:orgChart val="1"/>
          <dgm:chPref val="1"/>
          <dgm:dir/>
          <dgm:animOne val="branch"/>
          <dgm:animLvl val="lvl"/>
          <dgm:resizeHandles/>
        </dgm:presLayoutVars>
      </dgm:prSet>
      <dgm:spPr/>
    </dgm:pt>
    <dgm:pt modelId="{762A01AA-8F21-4F6B-8B08-E6B3EFBC52B9}" type="pres">
      <dgm:prSet presAssocID="{C585A687-F543-44BD-91CF-49695CC27778}" presName="hierRoot1" presStyleCnt="0">
        <dgm:presLayoutVars>
          <dgm:hierBranch val="init"/>
        </dgm:presLayoutVars>
      </dgm:prSet>
      <dgm:spPr/>
    </dgm:pt>
    <dgm:pt modelId="{6180B477-40DB-44F1-86A9-7D0FE966E5C0}" type="pres">
      <dgm:prSet presAssocID="{C585A687-F543-44BD-91CF-49695CC27778}" presName="rootComposite1" presStyleCnt="0"/>
      <dgm:spPr/>
    </dgm:pt>
    <dgm:pt modelId="{B6B7FF19-B856-4636-9EC5-40F765AD7E41}" type="pres">
      <dgm:prSet presAssocID="{C585A687-F543-44BD-91CF-49695CC27778}" presName="rootText1" presStyleLbl="node0" presStyleIdx="0" presStyleCnt="1" custScaleX="182314">
        <dgm:presLayoutVars>
          <dgm:chPref val="3"/>
        </dgm:presLayoutVars>
      </dgm:prSet>
      <dgm:spPr/>
    </dgm:pt>
    <dgm:pt modelId="{4218EECE-0087-4A07-819F-9DFDC798F6BD}" type="pres">
      <dgm:prSet presAssocID="{C585A687-F543-44BD-91CF-49695CC27778}" presName="rootConnector1" presStyleLbl="asst0" presStyleIdx="0" presStyleCnt="0"/>
      <dgm:spPr/>
    </dgm:pt>
    <dgm:pt modelId="{C144CCCF-348E-494A-A4F7-A8E68EE4C2B8}" type="pres">
      <dgm:prSet presAssocID="{C585A687-F543-44BD-91CF-49695CC27778}" presName="hierChild2" presStyleCnt="0"/>
      <dgm:spPr/>
    </dgm:pt>
    <dgm:pt modelId="{E0918A09-0C55-48A7-960F-CD131D20903B}" type="pres">
      <dgm:prSet presAssocID="{594F5C88-4063-4C7F-B8EE-184BF512772D}" presName="Name37" presStyleLbl="parChTrans1D2" presStyleIdx="0" presStyleCnt="3"/>
      <dgm:spPr/>
    </dgm:pt>
    <dgm:pt modelId="{41FAD77B-99F2-4ECB-8033-572C5CA89721}" type="pres">
      <dgm:prSet presAssocID="{4496E930-03E4-43F1-B39D-32D81235F722}" presName="hierRoot2" presStyleCnt="0">
        <dgm:presLayoutVars>
          <dgm:hierBranch val="init"/>
        </dgm:presLayoutVars>
      </dgm:prSet>
      <dgm:spPr/>
    </dgm:pt>
    <dgm:pt modelId="{363520DF-84C7-45C7-8FA2-6D8CBEFC5E6C}" type="pres">
      <dgm:prSet presAssocID="{4496E930-03E4-43F1-B39D-32D81235F722}" presName="rootComposite" presStyleCnt="0"/>
      <dgm:spPr/>
    </dgm:pt>
    <dgm:pt modelId="{C9979999-8A2B-4F5F-AACF-A0F56E90C563}" type="pres">
      <dgm:prSet presAssocID="{4496E930-03E4-43F1-B39D-32D81235F722}" presName="rootText" presStyleLbl="node2" presStyleIdx="0" presStyleCnt="3">
        <dgm:presLayoutVars>
          <dgm:chPref val="3"/>
        </dgm:presLayoutVars>
      </dgm:prSet>
      <dgm:spPr/>
    </dgm:pt>
    <dgm:pt modelId="{C784A3BD-6EFB-44A5-9F45-8D61E02D9055}" type="pres">
      <dgm:prSet presAssocID="{4496E930-03E4-43F1-B39D-32D81235F722}" presName="rootConnector" presStyleLbl="node2" presStyleIdx="0" presStyleCnt="3"/>
      <dgm:spPr/>
    </dgm:pt>
    <dgm:pt modelId="{B65A2EE4-5576-4E67-965A-B5A15AB64505}" type="pres">
      <dgm:prSet presAssocID="{4496E930-03E4-43F1-B39D-32D81235F722}" presName="hierChild4" presStyleCnt="0"/>
      <dgm:spPr/>
    </dgm:pt>
    <dgm:pt modelId="{B815C51B-8907-49F5-86DD-26E1577C5079}" type="pres">
      <dgm:prSet presAssocID="{4496E930-03E4-43F1-B39D-32D81235F722}" presName="hierChild5" presStyleCnt="0"/>
      <dgm:spPr/>
    </dgm:pt>
    <dgm:pt modelId="{14FEB163-E5C6-4CD1-A8D7-D8E238AB34E3}" type="pres">
      <dgm:prSet presAssocID="{7874F062-C4C8-4CCF-A578-AE28A51FA7C1}" presName="Name37" presStyleLbl="parChTrans1D2" presStyleIdx="1" presStyleCnt="3"/>
      <dgm:spPr/>
    </dgm:pt>
    <dgm:pt modelId="{A204B9E4-DEA1-4312-9986-8CC901803067}" type="pres">
      <dgm:prSet presAssocID="{4613386D-7624-475E-9E8F-737081544AF8}" presName="hierRoot2" presStyleCnt="0">
        <dgm:presLayoutVars>
          <dgm:hierBranch val="init"/>
        </dgm:presLayoutVars>
      </dgm:prSet>
      <dgm:spPr/>
    </dgm:pt>
    <dgm:pt modelId="{444B1CD1-9A98-4F7C-8256-438263D9C7CE}" type="pres">
      <dgm:prSet presAssocID="{4613386D-7624-475E-9E8F-737081544AF8}" presName="rootComposite" presStyleCnt="0"/>
      <dgm:spPr/>
    </dgm:pt>
    <dgm:pt modelId="{5B0719D9-2739-44E6-B184-95886B1C951E}" type="pres">
      <dgm:prSet presAssocID="{4613386D-7624-475E-9E8F-737081544AF8}" presName="rootText" presStyleLbl="node2" presStyleIdx="1" presStyleCnt="3">
        <dgm:presLayoutVars>
          <dgm:chPref val="3"/>
        </dgm:presLayoutVars>
      </dgm:prSet>
      <dgm:spPr/>
    </dgm:pt>
    <dgm:pt modelId="{99148DE6-F5C6-4B93-BFF0-DC7DD713D534}" type="pres">
      <dgm:prSet presAssocID="{4613386D-7624-475E-9E8F-737081544AF8}" presName="rootConnector" presStyleLbl="node2" presStyleIdx="1" presStyleCnt="3"/>
      <dgm:spPr/>
    </dgm:pt>
    <dgm:pt modelId="{2F043F44-9902-43CD-B3B2-8EA247F062DE}" type="pres">
      <dgm:prSet presAssocID="{4613386D-7624-475E-9E8F-737081544AF8}" presName="hierChild4" presStyleCnt="0"/>
      <dgm:spPr/>
    </dgm:pt>
    <dgm:pt modelId="{0603516A-70CB-43F4-960A-9AA0A4FBA0EF}" type="pres">
      <dgm:prSet presAssocID="{4613386D-7624-475E-9E8F-737081544AF8}" presName="hierChild5" presStyleCnt="0"/>
      <dgm:spPr/>
    </dgm:pt>
    <dgm:pt modelId="{EE23C425-108C-4EA9-A68B-B0D400D5A7E7}" type="pres">
      <dgm:prSet presAssocID="{72677B8B-94BC-45AA-839B-89135F247043}" presName="Name37" presStyleLbl="parChTrans1D2" presStyleIdx="2" presStyleCnt="3"/>
      <dgm:spPr/>
    </dgm:pt>
    <dgm:pt modelId="{BE4B9E71-5972-468B-9433-F0A07F57BDF4}" type="pres">
      <dgm:prSet presAssocID="{BB47BAF0-7F0A-4F08-A793-3F95BD2B5420}" presName="hierRoot2" presStyleCnt="0">
        <dgm:presLayoutVars>
          <dgm:hierBranch val="init"/>
        </dgm:presLayoutVars>
      </dgm:prSet>
      <dgm:spPr/>
    </dgm:pt>
    <dgm:pt modelId="{08CD2B67-22B7-40F6-BB51-E30633328A17}" type="pres">
      <dgm:prSet presAssocID="{BB47BAF0-7F0A-4F08-A793-3F95BD2B5420}" presName="rootComposite" presStyleCnt="0"/>
      <dgm:spPr/>
    </dgm:pt>
    <dgm:pt modelId="{CAC620B9-BE32-4E61-BED0-9CED7A7F582A}" type="pres">
      <dgm:prSet presAssocID="{BB47BAF0-7F0A-4F08-A793-3F95BD2B5420}" presName="rootText" presStyleLbl="node2" presStyleIdx="2" presStyleCnt="3">
        <dgm:presLayoutVars>
          <dgm:chPref val="3"/>
        </dgm:presLayoutVars>
      </dgm:prSet>
      <dgm:spPr/>
    </dgm:pt>
    <dgm:pt modelId="{197C418B-C8E6-47E0-9328-83944EE1518C}" type="pres">
      <dgm:prSet presAssocID="{BB47BAF0-7F0A-4F08-A793-3F95BD2B5420}" presName="rootConnector" presStyleLbl="node2" presStyleIdx="2" presStyleCnt="3"/>
      <dgm:spPr/>
    </dgm:pt>
    <dgm:pt modelId="{1A562A11-E862-4EE3-91D9-AC63EBCBEF00}" type="pres">
      <dgm:prSet presAssocID="{BB47BAF0-7F0A-4F08-A793-3F95BD2B5420}" presName="hierChild4" presStyleCnt="0"/>
      <dgm:spPr/>
    </dgm:pt>
    <dgm:pt modelId="{E8581455-E0B9-484A-8E2E-6A55BABAC300}" type="pres">
      <dgm:prSet presAssocID="{BB47BAF0-7F0A-4F08-A793-3F95BD2B5420}" presName="hierChild5" presStyleCnt="0"/>
      <dgm:spPr/>
    </dgm:pt>
    <dgm:pt modelId="{A14804E7-6918-468A-914E-5D3E976F02BE}" type="pres">
      <dgm:prSet presAssocID="{C585A687-F543-44BD-91CF-49695CC27778}" presName="hierChild3" presStyleCnt="0"/>
      <dgm:spPr/>
    </dgm:pt>
  </dgm:ptLst>
  <dgm:cxnLst>
    <dgm:cxn modelId="{2DE2090A-97CE-416F-B2F7-085FE7966E1F}" type="presOf" srcId="{4613386D-7624-475E-9E8F-737081544AF8}" destId="{99148DE6-F5C6-4B93-BFF0-DC7DD713D534}" srcOrd="1" destOrd="0" presId="urn:microsoft.com/office/officeart/2005/8/layout/orgChart1"/>
    <dgm:cxn modelId="{4FB5900A-DD8F-475C-BC3B-517D64451037}" srcId="{5B016275-DFC8-4398-8729-68D7FAA70C76}" destId="{C585A687-F543-44BD-91CF-49695CC27778}" srcOrd="0" destOrd="0" parTransId="{BAA4D001-07E7-4E49-805F-D1784A365154}" sibTransId="{ABC029CF-3185-4A5C-99D7-2AD7EC43D47A}"/>
    <dgm:cxn modelId="{13DBA033-1006-417E-BF6C-D63237FB28A9}" srcId="{C585A687-F543-44BD-91CF-49695CC27778}" destId="{BB47BAF0-7F0A-4F08-A793-3F95BD2B5420}" srcOrd="2" destOrd="0" parTransId="{72677B8B-94BC-45AA-839B-89135F247043}" sibTransId="{4BEBEA8B-F03A-495C-A5C3-B2C8927BC79F}"/>
    <dgm:cxn modelId="{DB844D60-DE26-4E49-BD42-535679133C6B}" type="presOf" srcId="{7874F062-C4C8-4CCF-A578-AE28A51FA7C1}" destId="{14FEB163-E5C6-4CD1-A8D7-D8E238AB34E3}" srcOrd="0" destOrd="0" presId="urn:microsoft.com/office/officeart/2005/8/layout/orgChart1"/>
    <dgm:cxn modelId="{24618C61-C3D0-418B-B728-533FB6BC895D}" srcId="{C585A687-F543-44BD-91CF-49695CC27778}" destId="{4613386D-7624-475E-9E8F-737081544AF8}" srcOrd="1" destOrd="0" parTransId="{7874F062-C4C8-4CCF-A578-AE28A51FA7C1}" sibTransId="{9FE8B520-2252-4F7B-A043-74711F3CCDEA}"/>
    <dgm:cxn modelId="{00E9ED6A-E8D2-4859-9BBE-7F4056EFF46C}" type="presOf" srcId="{C585A687-F543-44BD-91CF-49695CC27778}" destId="{B6B7FF19-B856-4636-9EC5-40F765AD7E41}" srcOrd="0" destOrd="0" presId="urn:microsoft.com/office/officeart/2005/8/layout/orgChart1"/>
    <dgm:cxn modelId="{5EC76559-CC24-49B3-A4C0-6BEE5455C577}" type="presOf" srcId="{BB47BAF0-7F0A-4F08-A793-3F95BD2B5420}" destId="{197C418B-C8E6-47E0-9328-83944EE1518C}" srcOrd="1" destOrd="0" presId="urn:microsoft.com/office/officeart/2005/8/layout/orgChart1"/>
    <dgm:cxn modelId="{83BF447F-8FA5-4BE1-BD56-A273BCBE1FEB}" type="presOf" srcId="{594F5C88-4063-4C7F-B8EE-184BF512772D}" destId="{E0918A09-0C55-48A7-960F-CD131D20903B}" srcOrd="0" destOrd="0" presId="urn:microsoft.com/office/officeart/2005/8/layout/orgChart1"/>
    <dgm:cxn modelId="{0DFDE880-3397-4DBB-92AF-F9B7BD991BF8}" type="presOf" srcId="{4496E930-03E4-43F1-B39D-32D81235F722}" destId="{C784A3BD-6EFB-44A5-9F45-8D61E02D9055}" srcOrd="1" destOrd="0" presId="urn:microsoft.com/office/officeart/2005/8/layout/orgChart1"/>
    <dgm:cxn modelId="{47BC5C98-567A-46A6-8805-EA1BC6F23F4B}" type="presOf" srcId="{5B016275-DFC8-4398-8729-68D7FAA70C76}" destId="{6FC83575-902D-4050-B3A4-0F1404E5473A}" srcOrd="0" destOrd="0" presId="urn:microsoft.com/office/officeart/2005/8/layout/orgChart1"/>
    <dgm:cxn modelId="{F903AD9C-BF97-4F2F-852C-F6D8883CFEBD}" type="presOf" srcId="{C585A687-F543-44BD-91CF-49695CC27778}" destId="{4218EECE-0087-4A07-819F-9DFDC798F6BD}" srcOrd="1" destOrd="0" presId="urn:microsoft.com/office/officeart/2005/8/layout/orgChart1"/>
    <dgm:cxn modelId="{2B384CA8-6B32-414F-9847-116DFC5C1EDD}" type="presOf" srcId="{4613386D-7624-475E-9E8F-737081544AF8}" destId="{5B0719D9-2739-44E6-B184-95886B1C951E}" srcOrd="0" destOrd="0" presId="urn:microsoft.com/office/officeart/2005/8/layout/orgChart1"/>
    <dgm:cxn modelId="{8AE6CFAF-9458-438B-B6FE-0E7C2F95A2AF}" type="presOf" srcId="{BB47BAF0-7F0A-4F08-A793-3F95BD2B5420}" destId="{CAC620B9-BE32-4E61-BED0-9CED7A7F582A}" srcOrd="0" destOrd="0" presId="urn:microsoft.com/office/officeart/2005/8/layout/orgChart1"/>
    <dgm:cxn modelId="{EDBBAEB7-9A2F-4A33-A8F8-BAC318D04D1B}" type="presOf" srcId="{72677B8B-94BC-45AA-839B-89135F247043}" destId="{EE23C425-108C-4EA9-A68B-B0D400D5A7E7}" srcOrd="0" destOrd="0" presId="urn:microsoft.com/office/officeart/2005/8/layout/orgChart1"/>
    <dgm:cxn modelId="{BCA863D5-ED3F-4C42-9328-0D3A608203EC}" type="presOf" srcId="{4496E930-03E4-43F1-B39D-32D81235F722}" destId="{C9979999-8A2B-4F5F-AACF-A0F56E90C563}" srcOrd="0" destOrd="0" presId="urn:microsoft.com/office/officeart/2005/8/layout/orgChart1"/>
    <dgm:cxn modelId="{D0D2BDEC-415D-488D-AE3C-09DD04DA7A20}" srcId="{C585A687-F543-44BD-91CF-49695CC27778}" destId="{4496E930-03E4-43F1-B39D-32D81235F722}" srcOrd="0" destOrd="0" parTransId="{594F5C88-4063-4C7F-B8EE-184BF512772D}" sibTransId="{9311949B-8407-4CA4-9CD9-1D5D1489EF56}"/>
    <dgm:cxn modelId="{0CC1281D-A028-4045-8810-E88CBF07440D}" type="presParOf" srcId="{6FC83575-902D-4050-B3A4-0F1404E5473A}" destId="{762A01AA-8F21-4F6B-8B08-E6B3EFBC52B9}" srcOrd="0" destOrd="0" presId="urn:microsoft.com/office/officeart/2005/8/layout/orgChart1"/>
    <dgm:cxn modelId="{213BAF7E-7D19-4EC8-89C1-D64C9F2106E3}" type="presParOf" srcId="{762A01AA-8F21-4F6B-8B08-E6B3EFBC52B9}" destId="{6180B477-40DB-44F1-86A9-7D0FE966E5C0}" srcOrd="0" destOrd="0" presId="urn:microsoft.com/office/officeart/2005/8/layout/orgChart1"/>
    <dgm:cxn modelId="{9B8A2231-B117-448C-BF45-A108E6BAF5AA}" type="presParOf" srcId="{6180B477-40DB-44F1-86A9-7D0FE966E5C0}" destId="{B6B7FF19-B856-4636-9EC5-40F765AD7E41}" srcOrd="0" destOrd="0" presId="urn:microsoft.com/office/officeart/2005/8/layout/orgChart1"/>
    <dgm:cxn modelId="{01DA4C57-8AAB-4134-9495-16CEA0D641A9}" type="presParOf" srcId="{6180B477-40DB-44F1-86A9-7D0FE966E5C0}" destId="{4218EECE-0087-4A07-819F-9DFDC798F6BD}" srcOrd="1" destOrd="0" presId="urn:microsoft.com/office/officeart/2005/8/layout/orgChart1"/>
    <dgm:cxn modelId="{5726E31B-6DC9-41A5-B033-D1CBF294E298}" type="presParOf" srcId="{762A01AA-8F21-4F6B-8B08-E6B3EFBC52B9}" destId="{C144CCCF-348E-494A-A4F7-A8E68EE4C2B8}" srcOrd="1" destOrd="0" presId="urn:microsoft.com/office/officeart/2005/8/layout/orgChart1"/>
    <dgm:cxn modelId="{25245CCB-9EF3-4F1C-8C1F-A302C90B84DE}" type="presParOf" srcId="{C144CCCF-348E-494A-A4F7-A8E68EE4C2B8}" destId="{E0918A09-0C55-48A7-960F-CD131D20903B}" srcOrd="0" destOrd="0" presId="urn:microsoft.com/office/officeart/2005/8/layout/orgChart1"/>
    <dgm:cxn modelId="{3F3D7901-CDF9-4B91-9F5B-C87E77932454}" type="presParOf" srcId="{C144CCCF-348E-494A-A4F7-A8E68EE4C2B8}" destId="{41FAD77B-99F2-4ECB-8033-572C5CA89721}" srcOrd="1" destOrd="0" presId="urn:microsoft.com/office/officeart/2005/8/layout/orgChart1"/>
    <dgm:cxn modelId="{4D42C005-F662-432F-AEDB-2E0CBF68B82F}" type="presParOf" srcId="{41FAD77B-99F2-4ECB-8033-572C5CA89721}" destId="{363520DF-84C7-45C7-8FA2-6D8CBEFC5E6C}" srcOrd="0" destOrd="0" presId="urn:microsoft.com/office/officeart/2005/8/layout/orgChart1"/>
    <dgm:cxn modelId="{6A2EFA9B-2148-4E99-9380-26BCF6D45960}" type="presParOf" srcId="{363520DF-84C7-45C7-8FA2-6D8CBEFC5E6C}" destId="{C9979999-8A2B-4F5F-AACF-A0F56E90C563}" srcOrd="0" destOrd="0" presId="urn:microsoft.com/office/officeart/2005/8/layout/orgChart1"/>
    <dgm:cxn modelId="{783A62AD-D3C9-4405-9732-C3B4A98CA9B3}" type="presParOf" srcId="{363520DF-84C7-45C7-8FA2-6D8CBEFC5E6C}" destId="{C784A3BD-6EFB-44A5-9F45-8D61E02D9055}" srcOrd="1" destOrd="0" presId="urn:microsoft.com/office/officeart/2005/8/layout/orgChart1"/>
    <dgm:cxn modelId="{CFE7F717-839C-429A-B8F3-41C580DA35E8}" type="presParOf" srcId="{41FAD77B-99F2-4ECB-8033-572C5CA89721}" destId="{B65A2EE4-5576-4E67-965A-B5A15AB64505}" srcOrd="1" destOrd="0" presId="urn:microsoft.com/office/officeart/2005/8/layout/orgChart1"/>
    <dgm:cxn modelId="{1B65AEB8-392F-47FE-B3C5-545AED0F2222}" type="presParOf" srcId="{41FAD77B-99F2-4ECB-8033-572C5CA89721}" destId="{B815C51B-8907-49F5-86DD-26E1577C5079}" srcOrd="2" destOrd="0" presId="urn:microsoft.com/office/officeart/2005/8/layout/orgChart1"/>
    <dgm:cxn modelId="{DD783F3D-2FDA-4834-9E02-E472536675B2}" type="presParOf" srcId="{C144CCCF-348E-494A-A4F7-A8E68EE4C2B8}" destId="{14FEB163-E5C6-4CD1-A8D7-D8E238AB34E3}" srcOrd="2" destOrd="0" presId="urn:microsoft.com/office/officeart/2005/8/layout/orgChart1"/>
    <dgm:cxn modelId="{0C55CA79-0CB0-4945-ABA1-083207782D8B}" type="presParOf" srcId="{C144CCCF-348E-494A-A4F7-A8E68EE4C2B8}" destId="{A204B9E4-DEA1-4312-9986-8CC901803067}" srcOrd="3" destOrd="0" presId="urn:microsoft.com/office/officeart/2005/8/layout/orgChart1"/>
    <dgm:cxn modelId="{802CE85C-E296-496A-8338-00CCF988FAC4}" type="presParOf" srcId="{A204B9E4-DEA1-4312-9986-8CC901803067}" destId="{444B1CD1-9A98-4F7C-8256-438263D9C7CE}" srcOrd="0" destOrd="0" presId="urn:microsoft.com/office/officeart/2005/8/layout/orgChart1"/>
    <dgm:cxn modelId="{4AF48E24-BE8F-41E4-BBA2-37FDCD24AC87}" type="presParOf" srcId="{444B1CD1-9A98-4F7C-8256-438263D9C7CE}" destId="{5B0719D9-2739-44E6-B184-95886B1C951E}" srcOrd="0" destOrd="0" presId="urn:microsoft.com/office/officeart/2005/8/layout/orgChart1"/>
    <dgm:cxn modelId="{9213620B-3E2B-4F2D-8F78-CB220451413C}" type="presParOf" srcId="{444B1CD1-9A98-4F7C-8256-438263D9C7CE}" destId="{99148DE6-F5C6-4B93-BFF0-DC7DD713D534}" srcOrd="1" destOrd="0" presId="urn:microsoft.com/office/officeart/2005/8/layout/orgChart1"/>
    <dgm:cxn modelId="{22D1FD62-BD88-44C7-B354-925CF7A3674A}" type="presParOf" srcId="{A204B9E4-DEA1-4312-9986-8CC901803067}" destId="{2F043F44-9902-43CD-B3B2-8EA247F062DE}" srcOrd="1" destOrd="0" presId="urn:microsoft.com/office/officeart/2005/8/layout/orgChart1"/>
    <dgm:cxn modelId="{F31A3606-313F-46EC-8626-B794CA3C0231}" type="presParOf" srcId="{A204B9E4-DEA1-4312-9986-8CC901803067}" destId="{0603516A-70CB-43F4-960A-9AA0A4FBA0EF}" srcOrd="2" destOrd="0" presId="urn:microsoft.com/office/officeart/2005/8/layout/orgChart1"/>
    <dgm:cxn modelId="{1697FE2B-EE37-4D7A-B050-1FF56A53F78A}" type="presParOf" srcId="{C144CCCF-348E-494A-A4F7-A8E68EE4C2B8}" destId="{EE23C425-108C-4EA9-A68B-B0D400D5A7E7}" srcOrd="4" destOrd="0" presId="urn:microsoft.com/office/officeart/2005/8/layout/orgChart1"/>
    <dgm:cxn modelId="{2C0759EE-19D2-4982-85FF-1F15A245A217}" type="presParOf" srcId="{C144CCCF-348E-494A-A4F7-A8E68EE4C2B8}" destId="{BE4B9E71-5972-468B-9433-F0A07F57BDF4}" srcOrd="5" destOrd="0" presId="urn:microsoft.com/office/officeart/2005/8/layout/orgChart1"/>
    <dgm:cxn modelId="{D74C41E3-1D1A-4C67-BFD8-0BD2A234F84B}" type="presParOf" srcId="{BE4B9E71-5972-468B-9433-F0A07F57BDF4}" destId="{08CD2B67-22B7-40F6-BB51-E30633328A17}" srcOrd="0" destOrd="0" presId="urn:microsoft.com/office/officeart/2005/8/layout/orgChart1"/>
    <dgm:cxn modelId="{4E87DF4C-2B8F-40F2-8B6B-4F36DFAFF20A}" type="presParOf" srcId="{08CD2B67-22B7-40F6-BB51-E30633328A17}" destId="{CAC620B9-BE32-4E61-BED0-9CED7A7F582A}" srcOrd="0" destOrd="0" presId="urn:microsoft.com/office/officeart/2005/8/layout/orgChart1"/>
    <dgm:cxn modelId="{9763E34E-3F8F-44AD-804C-D9129BC77708}" type="presParOf" srcId="{08CD2B67-22B7-40F6-BB51-E30633328A17}" destId="{197C418B-C8E6-47E0-9328-83944EE1518C}" srcOrd="1" destOrd="0" presId="urn:microsoft.com/office/officeart/2005/8/layout/orgChart1"/>
    <dgm:cxn modelId="{ED5C9CB1-6476-459D-A95A-9F3BFF11C232}" type="presParOf" srcId="{BE4B9E71-5972-468B-9433-F0A07F57BDF4}" destId="{1A562A11-E862-4EE3-91D9-AC63EBCBEF00}" srcOrd="1" destOrd="0" presId="urn:microsoft.com/office/officeart/2005/8/layout/orgChart1"/>
    <dgm:cxn modelId="{9ADFF3E1-87F9-458D-A800-E4B66C03ED60}" type="presParOf" srcId="{BE4B9E71-5972-468B-9433-F0A07F57BDF4}" destId="{E8581455-E0B9-484A-8E2E-6A55BABAC300}" srcOrd="2" destOrd="0" presId="urn:microsoft.com/office/officeart/2005/8/layout/orgChart1"/>
    <dgm:cxn modelId="{6005E2FC-FD78-4D15-B1DE-3002440FF40C}" type="presParOf" srcId="{762A01AA-8F21-4F6B-8B08-E6B3EFBC52B9}" destId="{A14804E7-6918-468A-914E-5D3E976F02BE}"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2DE6A-91CF-49BD-9838-5D9D38F8EA4D}">
      <dsp:nvSpPr>
        <dsp:cNvPr id="0" name=""/>
        <dsp:cNvSpPr/>
      </dsp:nvSpPr>
      <dsp:spPr>
        <a:xfrm rot="16200000">
          <a:off x="475247" y="-473823"/>
          <a:ext cx="1423737" cy="2374231"/>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1. Residential</a:t>
          </a:r>
        </a:p>
      </dsp:txBody>
      <dsp:txXfrm rot="5400000">
        <a:off x="0" y="1424"/>
        <a:ext cx="2374231" cy="1067802"/>
      </dsp:txXfrm>
    </dsp:sp>
    <dsp:sp modelId="{676AB05D-75FB-4757-9EA0-B662288D5819}">
      <dsp:nvSpPr>
        <dsp:cNvPr id="0" name=""/>
        <dsp:cNvSpPr/>
      </dsp:nvSpPr>
      <dsp:spPr>
        <a:xfrm>
          <a:off x="2374231" y="0"/>
          <a:ext cx="2374231" cy="142373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2. Commercial</a:t>
          </a:r>
        </a:p>
      </dsp:txBody>
      <dsp:txXfrm>
        <a:off x="2374231" y="0"/>
        <a:ext cx="2374231" cy="1067802"/>
      </dsp:txXfrm>
    </dsp:sp>
    <dsp:sp modelId="{1146530C-FBE3-4E7C-AE19-66A766EE843B}">
      <dsp:nvSpPr>
        <dsp:cNvPr id="0" name=""/>
        <dsp:cNvSpPr/>
      </dsp:nvSpPr>
      <dsp:spPr>
        <a:xfrm rot="10800000">
          <a:off x="0" y="1423737"/>
          <a:ext cx="2374231" cy="142373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3. Open Areas</a:t>
          </a:r>
        </a:p>
      </dsp:txBody>
      <dsp:txXfrm rot="10800000">
        <a:off x="0" y="1779671"/>
        <a:ext cx="2374231" cy="1067802"/>
      </dsp:txXfrm>
    </dsp:sp>
    <dsp:sp modelId="{31A85AC1-6537-4F72-885C-171FD8902099}">
      <dsp:nvSpPr>
        <dsp:cNvPr id="0" name=""/>
        <dsp:cNvSpPr/>
      </dsp:nvSpPr>
      <dsp:spPr>
        <a:xfrm rot="5400000">
          <a:off x="2849478" y="948489"/>
          <a:ext cx="1423737" cy="2374231"/>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4. Treatment Plant Sites</a:t>
          </a:r>
        </a:p>
      </dsp:txBody>
      <dsp:txXfrm rot="-5400000">
        <a:off x="2374231" y="1779670"/>
        <a:ext cx="2374231" cy="1067802"/>
      </dsp:txXfrm>
    </dsp:sp>
    <dsp:sp modelId="{C7FB6DF4-DD59-4600-BB5C-A45429619C88}">
      <dsp:nvSpPr>
        <dsp:cNvPr id="0" name=""/>
        <dsp:cNvSpPr/>
      </dsp:nvSpPr>
      <dsp:spPr>
        <a:xfrm>
          <a:off x="1661962" y="1067802"/>
          <a:ext cx="1424538" cy="711868"/>
        </a:xfrm>
        <a:prstGeom prst="roundRect">
          <a:avLst/>
        </a:prstGeom>
        <a:solidFill>
          <a:schemeClr val="accent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Sources of MSW</a:t>
          </a:r>
        </a:p>
      </dsp:txBody>
      <dsp:txXfrm>
        <a:off x="1696713" y="1102553"/>
        <a:ext cx="1355036" cy="642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3C425-108C-4EA9-A68B-B0D400D5A7E7}">
      <dsp:nvSpPr>
        <dsp:cNvPr id="0" name=""/>
        <dsp:cNvSpPr/>
      </dsp:nvSpPr>
      <dsp:spPr>
        <a:xfrm>
          <a:off x="2134678" y="1220527"/>
          <a:ext cx="1510300" cy="262118"/>
        </a:xfrm>
        <a:custGeom>
          <a:avLst/>
          <a:gdLst/>
          <a:ahLst/>
          <a:cxnLst/>
          <a:rect l="0" t="0" r="0" b="0"/>
          <a:pathLst>
            <a:path>
              <a:moveTo>
                <a:pt x="0" y="0"/>
              </a:moveTo>
              <a:lnTo>
                <a:pt x="0" y="131059"/>
              </a:lnTo>
              <a:lnTo>
                <a:pt x="1510300" y="131059"/>
              </a:lnTo>
              <a:lnTo>
                <a:pt x="1510300" y="26211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FEB163-E5C6-4CD1-A8D7-D8E238AB34E3}">
      <dsp:nvSpPr>
        <dsp:cNvPr id="0" name=""/>
        <dsp:cNvSpPr/>
      </dsp:nvSpPr>
      <dsp:spPr>
        <a:xfrm>
          <a:off x="2088958" y="1220527"/>
          <a:ext cx="91440" cy="262118"/>
        </a:xfrm>
        <a:custGeom>
          <a:avLst/>
          <a:gdLst/>
          <a:ahLst/>
          <a:cxnLst/>
          <a:rect l="0" t="0" r="0" b="0"/>
          <a:pathLst>
            <a:path>
              <a:moveTo>
                <a:pt x="45720" y="0"/>
              </a:moveTo>
              <a:lnTo>
                <a:pt x="45720" y="26211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918A09-0C55-48A7-960F-CD131D20903B}">
      <dsp:nvSpPr>
        <dsp:cNvPr id="0" name=""/>
        <dsp:cNvSpPr/>
      </dsp:nvSpPr>
      <dsp:spPr>
        <a:xfrm>
          <a:off x="624377" y="1220527"/>
          <a:ext cx="1510300" cy="262118"/>
        </a:xfrm>
        <a:custGeom>
          <a:avLst/>
          <a:gdLst/>
          <a:ahLst/>
          <a:cxnLst/>
          <a:rect l="0" t="0" r="0" b="0"/>
          <a:pathLst>
            <a:path>
              <a:moveTo>
                <a:pt x="1510300" y="0"/>
              </a:moveTo>
              <a:lnTo>
                <a:pt x="1510300" y="131059"/>
              </a:lnTo>
              <a:lnTo>
                <a:pt x="0" y="131059"/>
              </a:lnTo>
              <a:lnTo>
                <a:pt x="0" y="26211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B7FF19-B856-4636-9EC5-40F765AD7E41}">
      <dsp:nvSpPr>
        <dsp:cNvPr id="0" name=""/>
        <dsp:cNvSpPr/>
      </dsp:nvSpPr>
      <dsp:spPr>
        <a:xfrm>
          <a:off x="996872" y="596436"/>
          <a:ext cx="2275610" cy="62409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Principles of 3 Rs</a:t>
          </a:r>
        </a:p>
      </dsp:txBody>
      <dsp:txXfrm>
        <a:off x="996872" y="596436"/>
        <a:ext cx="2275610" cy="624091"/>
      </dsp:txXfrm>
    </dsp:sp>
    <dsp:sp modelId="{C9979999-8A2B-4F5F-AACF-A0F56E90C563}">
      <dsp:nvSpPr>
        <dsp:cNvPr id="0" name=""/>
        <dsp:cNvSpPr/>
      </dsp:nvSpPr>
      <dsp:spPr>
        <a:xfrm>
          <a:off x="286" y="1482646"/>
          <a:ext cx="1248182" cy="62409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Reduce</a:t>
          </a:r>
        </a:p>
      </dsp:txBody>
      <dsp:txXfrm>
        <a:off x="286" y="1482646"/>
        <a:ext cx="1248182" cy="624091"/>
      </dsp:txXfrm>
    </dsp:sp>
    <dsp:sp modelId="{5B0719D9-2739-44E6-B184-95886B1C951E}">
      <dsp:nvSpPr>
        <dsp:cNvPr id="0" name=""/>
        <dsp:cNvSpPr/>
      </dsp:nvSpPr>
      <dsp:spPr>
        <a:xfrm>
          <a:off x="1510586" y="1482646"/>
          <a:ext cx="1248182" cy="62409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Reuse</a:t>
          </a:r>
        </a:p>
      </dsp:txBody>
      <dsp:txXfrm>
        <a:off x="1510586" y="1482646"/>
        <a:ext cx="1248182" cy="624091"/>
      </dsp:txXfrm>
    </dsp:sp>
    <dsp:sp modelId="{CAC620B9-BE32-4E61-BED0-9CED7A7F582A}">
      <dsp:nvSpPr>
        <dsp:cNvPr id="0" name=""/>
        <dsp:cNvSpPr/>
      </dsp:nvSpPr>
      <dsp:spPr>
        <a:xfrm>
          <a:off x="3020887" y="1482646"/>
          <a:ext cx="1248182" cy="62409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Recycle</a:t>
          </a:r>
        </a:p>
      </dsp:txBody>
      <dsp:txXfrm>
        <a:off x="3020887" y="1482646"/>
        <a:ext cx="1248182" cy="62409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3251" name="Rectangle 3"/>
          <p:cNvSpPr>
            <a:spLocks noGrp="1" noChangeArrowheads="1"/>
          </p:cNvSpPr>
          <p:nvPr>
            <p:ph type="dt" sz="quarter"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53252" name="Rectangle 4"/>
          <p:cNvSpPr>
            <a:spLocks noGrp="1" noChangeArrowheads="1"/>
          </p:cNvSpPr>
          <p:nvPr>
            <p:ph type="ftr" sz="quarter" idx="2"/>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3253" name="Rectangle 5"/>
          <p:cNvSpPr>
            <a:spLocks noGrp="1" noChangeArrowheads="1"/>
          </p:cNvSpPr>
          <p:nvPr>
            <p:ph type="sldNum" sz="quarter" idx="3"/>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D5A5A5A-FCA7-4CD1-9C01-BF8749064A7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8915" name="Rectangle 3"/>
          <p:cNvSpPr>
            <a:spLocks noGrp="1" noChangeArrowheads="1"/>
          </p:cNvSpPr>
          <p:nvPr>
            <p:ph type="dt"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918" name="Rectangle 6"/>
          <p:cNvSpPr>
            <a:spLocks noGrp="1" noChangeArrowheads="1"/>
          </p:cNvSpPr>
          <p:nvPr>
            <p:ph type="ftr" sz="quarter" idx="4"/>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8919" name="Rectangle 7"/>
          <p:cNvSpPr>
            <a:spLocks noGrp="1" noChangeArrowheads="1"/>
          </p:cNvSpPr>
          <p:nvPr>
            <p:ph type="sldNum" sz="quarter" idx="5"/>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FF66F66-5D22-4197-8803-D385CB6E1B4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a:t>
            </a:fld>
            <a:endParaRPr lang="en-US" altLang="en-US"/>
          </a:p>
        </p:txBody>
      </p:sp>
    </p:spTree>
    <p:extLst>
      <p:ext uri="{BB962C8B-B14F-4D97-AF65-F5344CB8AC3E}">
        <p14:creationId xmlns:p14="http://schemas.microsoft.com/office/powerpoint/2010/main" val="28606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10</a:t>
            </a:fld>
            <a:endParaRPr lang="en-US" altLang="en-US"/>
          </a:p>
        </p:txBody>
      </p:sp>
    </p:spTree>
    <p:extLst>
      <p:ext uri="{BB962C8B-B14F-4D97-AF65-F5344CB8AC3E}">
        <p14:creationId xmlns:p14="http://schemas.microsoft.com/office/powerpoint/2010/main" val="1444152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11</a:t>
            </a:fld>
            <a:endParaRPr lang="en-US" altLang="en-US"/>
          </a:p>
        </p:txBody>
      </p:sp>
    </p:spTree>
    <p:extLst>
      <p:ext uri="{BB962C8B-B14F-4D97-AF65-F5344CB8AC3E}">
        <p14:creationId xmlns:p14="http://schemas.microsoft.com/office/powerpoint/2010/main" val="4224161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12</a:t>
            </a:fld>
            <a:endParaRPr lang="en-US" altLang="en-US"/>
          </a:p>
        </p:txBody>
      </p:sp>
    </p:spTree>
    <p:extLst>
      <p:ext uri="{BB962C8B-B14F-4D97-AF65-F5344CB8AC3E}">
        <p14:creationId xmlns:p14="http://schemas.microsoft.com/office/powerpoint/2010/main" val="105548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13</a:t>
            </a:fld>
            <a:endParaRPr lang="en-US" altLang="en-US"/>
          </a:p>
        </p:txBody>
      </p:sp>
    </p:spTree>
    <p:extLst>
      <p:ext uri="{BB962C8B-B14F-4D97-AF65-F5344CB8AC3E}">
        <p14:creationId xmlns:p14="http://schemas.microsoft.com/office/powerpoint/2010/main" val="783025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14</a:t>
            </a:fld>
            <a:endParaRPr lang="en-US" altLang="en-US"/>
          </a:p>
        </p:txBody>
      </p:sp>
    </p:spTree>
    <p:extLst>
      <p:ext uri="{BB962C8B-B14F-4D97-AF65-F5344CB8AC3E}">
        <p14:creationId xmlns:p14="http://schemas.microsoft.com/office/powerpoint/2010/main" val="2300500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15</a:t>
            </a:fld>
            <a:endParaRPr lang="en-US" altLang="en-US"/>
          </a:p>
        </p:txBody>
      </p:sp>
    </p:spTree>
    <p:extLst>
      <p:ext uri="{BB962C8B-B14F-4D97-AF65-F5344CB8AC3E}">
        <p14:creationId xmlns:p14="http://schemas.microsoft.com/office/powerpoint/2010/main" val="3331995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16</a:t>
            </a:fld>
            <a:endParaRPr lang="en-US" altLang="en-US"/>
          </a:p>
        </p:txBody>
      </p:sp>
    </p:spTree>
    <p:extLst>
      <p:ext uri="{BB962C8B-B14F-4D97-AF65-F5344CB8AC3E}">
        <p14:creationId xmlns:p14="http://schemas.microsoft.com/office/powerpoint/2010/main" val="1331732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17</a:t>
            </a:fld>
            <a:endParaRPr lang="en-US" altLang="en-US"/>
          </a:p>
        </p:txBody>
      </p:sp>
    </p:spTree>
    <p:extLst>
      <p:ext uri="{BB962C8B-B14F-4D97-AF65-F5344CB8AC3E}">
        <p14:creationId xmlns:p14="http://schemas.microsoft.com/office/powerpoint/2010/main" val="4162923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18</a:t>
            </a:fld>
            <a:endParaRPr lang="en-US" altLang="en-US"/>
          </a:p>
        </p:txBody>
      </p:sp>
    </p:spTree>
    <p:extLst>
      <p:ext uri="{BB962C8B-B14F-4D97-AF65-F5344CB8AC3E}">
        <p14:creationId xmlns:p14="http://schemas.microsoft.com/office/powerpoint/2010/main" val="641201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19</a:t>
            </a:fld>
            <a:endParaRPr lang="en-US" altLang="en-US"/>
          </a:p>
        </p:txBody>
      </p:sp>
    </p:spTree>
    <p:extLst>
      <p:ext uri="{BB962C8B-B14F-4D97-AF65-F5344CB8AC3E}">
        <p14:creationId xmlns:p14="http://schemas.microsoft.com/office/powerpoint/2010/main" val="2619715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a:t>
            </a:fld>
            <a:endParaRPr lang="en-US" altLang="en-US"/>
          </a:p>
        </p:txBody>
      </p:sp>
    </p:spTree>
    <p:extLst>
      <p:ext uri="{BB962C8B-B14F-4D97-AF65-F5344CB8AC3E}">
        <p14:creationId xmlns:p14="http://schemas.microsoft.com/office/powerpoint/2010/main" val="4045001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20</a:t>
            </a:fld>
            <a:endParaRPr lang="en-US" altLang="en-US"/>
          </a:p>
        </p:txBody>
      </p:sp>
    </p:spTree>
    <p:extLst>
      <p:ext uri="{BB962C8B-B14F-4D97-AF65-F5344CB8AC3E}">
        <p14:creationId xmlns:p14="http://schemas.microsoft.com/office/powerpoint/2010/main" val="2548077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21</a:t>
            </a:fld>
            <a:endParaRPr lang="en-US" altLang="en-US"/>
          </a:p>
        </p:txBody>
      </p:sp>
    </p:spTree>
    <p:extLst>
      <p:ext uri="{BB962C8B-B14F-4D97-AF65-F5344CB8AC3E}">
        <p14:creationId xmlns:p14="http://schemas.microsoft.com/office/powerpoint/2010/main" val="43821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22</a:t>
            </a:fld>
            <a:endParaRPr lang="en-US" altLang="en-US"/>
          </a:p>
        </p:txBody>
      </p:sp>
    </p:spTree>
    <p:extLst>
      <p:ext uri="{BB962C8B-B14F-4D97-AF65-F5344CB8AC3E}">
        <p14:creationId xmlns:p14="http://schemas.microsoft.com/office/powerpoint/2010/main" val="26098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23</a:t>
            </a:fld>
            <a:endParaRPr lang="en-US" altLang="en-US"/>
          </a:p>
        </p:txBody>
      </p:sp>
    </p:spTree>
    <p:extLst>
      <p:ext uri="{BB962C8B-B14F-4D97-AF65-F5344CB8AC3E}">
        <p14:creationId xmlns:p14="http://schemas.microsoft.com/office/powerpoint/2010/main" val="1954709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24</a:t>
            </a:fld>
            <a:endParaRPr lang="en-US" altLang="en-US"/>
          </a:p>
        </p:txBody>
      </p:sp>
    </p:spTree>
    <p:extLst>
      <p:ext uri="{BB962C8B-B14F-4D97-AF65-F5344CB8AC3E}">
        <p14:creationId xmlns:p14="http://schemas.microsoft.com/office/powerpoint/2010/main" val="11190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25</a:t>
            </a:fld>
            <a:endParaRPr lang="en-US" altLang="en-US"/>
          </a:p>
        </p:txBody>
      </p:sp>
    </p:spTree>
    <p:extLst>
      <p:ext uri="{BB962C8B-B14F-4D97-AF65-F5344CB8AC3E}">
        <p14:creationId xmlns:p14="http://schemas.microsoft.com/office/powerpoint/2010/main" val="2496042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26</a:t>
            </a:fld>
            <a:endParaRPr lang="en-US" altLang="en-US"/>
          </a:p>
        </p:txBody>
      </p:sp>
    </p:spTree>
    <p:extLst>
      <p:ext uri="{BB962C8B-B14F-4D97-AF65-F5344CB8AC3E}">
        <p14:creationId xmlns:p14="http://schemas.microsoft.com/office/powerpoint/2010/main" val="859579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27</a:t>
            </a:fld>
            <a:endParaRPr lang="en-US" altLang="en-US"/>
          </a:p>
        </p:txBody>
      </p:sp>
    </p:spTree>
    <p:extLst>
      <p:ext uri="{BB962C8B-B14F-4D97-AF65-F5344CB8AC3E}">
        <p14:creationId xmlns:p14="http://schemas.microsoft.com/office/powerpoint/2010/main" val="1964212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28</a:t>
            </a:fld>
            <a:endParaRPr lang="en-US" altLang="en-US"/>
          </a:p>
        </p:txBody>
      </p:sp>
    </p:spTree>
    <p:extLst>
      <p:ext uri="{BB962C8B-B14F-4D97-AF65-F5344CB8AC3E}">
        <p14:creationId xmlns:p14="http://schemas.microsoft.com/office/powerpoint/2010/main" val="1964212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29</a:t>
            </a:fld>
            <a:endParaRPr lang="en-US" altLang="en-US"/>
          </a:p>
        </p:txBody>
      </p:sp>
    </p:spTree>
    <p:extLst>
      <p:ext uri="{BB962C8B-B14F-4D97-AF65-F5344CB8AC3E}">
        <p14:creationId xmlns:p14="http://schemas.microsoft.com/office/powerpoint/2010/main" val="343408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a:t>
            </a:fld>
            <a:endParaRPr lang="en-US" altLang="en-US"/>
          </a:p>
        </p:txBody>
      </p:sp>
    </p:spTree>
    <p:extLst>
      <p:ext uri="{BB962C8B-B14F-4D97-AF65-F5344CB8AC3E}">
        <p14:creationId xmlns:p14="http://schemas.microsoft.com/office/powerpoint/2010/main" val="928712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4</a:t>
            </a:fld>
            <a:endParaRPr lang="en-US" altLang="en-US"/>
          </a:p>
        </p:txBody>
      </p:sp>
    </p:spTree>
    <p:extLst>
      <p:ext uri="{BB962C8B-B14F-4D97-AF65-F5344CB8AC3E}">
        <p14:creationId xmlns:p14="http://schemas.microsoft.com/office/powerpoint/2010/main" val="1954709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5</a:t>
            </a:fld>
            <a:endParaRPr lang="en-US" altLang="en-US"/>
          </a:p>
        </p:txBody>
      </p:sp>
    </p:spTree>
    <p:extLst>
      <p:ext uri="{BB962C8B-B14F-4D97-AF65-F5344CB8AC3E}">
        <p14:creationId xmlns:p14="http://schemas.microsoft.com/office/powerpoint/2010/main" val="260987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6</a:t>
            </a:fld>
            <a:endParaRPr lang="en-US" altLang="en-US"/>
          </a:p>
        </p:txBody>
      </p:sp>
    </p:spTree>
    <p:extLst>
      <p:ext uri="{BB962C8B-B14F-4D97-AF65-F5344CB8AC3E}">
        <p14:creationId xmlns:p14="http://schemas.microsoft.com/office/powerpoint/2010/main" val="3433254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7</a:t>
            </a:fld>
            <a:endParaRPr lang="en-US" altLang="en-US"/>
          </a:p>
        </p:txBody>
      </p:sp>
    </p:spTree>
    <p:extLst>
      <p:ext uri="{BB962C8B-B14F-4D97-AF65-F5344CB8AC3E}">
        <p14:creationId xmlns:p14="http://schemas.microsoft.com/office/powerpoint/2010/main" val="111806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8</a:t>
            </a:fld>
            <a:endParaRPr lang="en-US" altLang="en-US"/>
          </a:p>
        </p:txBody>
      </p:sp>
    </p:spTree>
    <p:extLst>
      <p:ext uri="{BB962C8B-B14F-4D97-AF65-F5344CB8AC3E}">
        <p14:creationId xmlns:p14="http://schemas.microsoft.com/office/powerpoint/2010/main" val="2363112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9</a:t>
            </a:fld>
            <a:endParaRPr lang="en-US" altLang="en-US"/>
          </a:p>
        </p:txBody>
      </p:sp>
    </p:spTree>
    <p:extLst>
      <p:ext uri="{BB962C8B-B14F-4D97-AF65-F5344CB8AC3E}">
        <p14:creationId xmlns:p14="http://schemas.microsoft.com/office/powerpoint/2010/main" val="1108211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766F4441-46A4-46C6-ACD9-2BE83BAE5CAB}" type="datetime1">
              <a:rPr lang="en-US" smtClean="0"/>
              <a:t>9/21/2020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E9EB2F0-A301-428E-B310-B3C15EA34970}" type="slidenum">
              <a:rPr lang="en-US" altLang="en-US"/>
              <a:pPr>
                <a:defRPr/>
              </a:pPr>
              <a:t>‹#›</a:t>
            </a:fld>
            <a:endParaRPr lang="en-US" altLang="en-US"/>
          </a:p>
        </p:txBody>
      </p:sp>
    </p:spTree>
    <p:extLst>
      <p:ext uri="{BB962C8B-B14F-4D97-AF65-F5344CB8AC3E}">
        <p14:creationId xmlns:p14="http://schemas.microsoft.com/office/powerpoint/2010/main" val="2268736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149F9F0-B03D-4486-B3B7-EE0E70C51BF6}" type="datetime1">
              <a:rPr lang="en-US" smtClean="0"/>
              <a:t>9/21/2020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B3F5AF-AA7A-4D70-861E-5749DAA02D96}" type="slidenum">
              <a:rPr lang="en-US" altLang="en-US"/>
              <a:pPr>
                <a:defRPr/>
              </a:pPr>
              <a:t>‹#›</a:t>
            </a:fld>
            <a:endParaRPr lang="en-US" altLang="en-US"/>
          </a:p>
        </p:txBody>
      </p:sp>
    </p:spTree>
    <p:extLst>
      <p:ext uri="{BB962C8B-B14F-4D97-AF65-F5344CB8AC3E}">
        <p14:creationId xmlns:p14="http://schemas.microsoft.com/office/powerpoint/2010/main" val="87282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E0169BE-EE9C-4B33-B218-162F294B7082}" type="datetime1">
              <a:rPr lang="en-US" smtClean="0"/>
              <a:t>9/21/2020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74BE3C-8BB5-4126-9D61-F30A8C32B8B4}" type="slidenum">
              <a:rPr lang="en-US" altLang="en-US"/>
              <a:pPr>
                <a:defRPr/>
              </a:pPr>
              <a:t>‹#›</a:t>
            </a:fld>
            <a:endParaRPr lang="en-US" altLang="en-US"/>
          </a:p>
        </p:txBody>
      </p:sp>
    </p:spTree>
    <p:extLst>
      <p:ext uri="{BB962C8B-B14F-4D97-AF65-F5344CB8AC3E}">
        <p14:creationId xmlns:p14="http://schemas.microsoft.com/office/powerpoint/2010/main" val="6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05A7931-0CB6-4D91-861C-4B59E0954B7F}" type="datetime1">
              <a:rPr lang="en-US" smtClean="0"/>
              <a:t>9/21/2020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52E975-65DA-49A5-9519-670AAAB209AF}" type="slidenum">
              <a:rPr lang="en-US" altLang="en-US"/>
              <a:pPr>
                <a:defRPr/>
              </a:pPr>
              <a:t>‹#›</a:t>
            </a:fld>
            <a:endParaRPr lang="en-US" altLang="en-US"/>
          </a:p>
        </p:txBody>
      </p:sp>
    </p:spTree>
    <p:extLst>
      <p:ext uri="{BB962C8B-B14F-4D97-AF65-F5344CB8AC3E}">
        <p14:creationId xmlns:p14="http://schemas.microsoft.com/office/powerpoint/2010/main" val="270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9FC236D-9756-4B0A-84C9-856292F56717}" type="datetime1">
              <a:rPr lang="en-US" smtClean="0"/>
              <a:t>9/21/2020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1667E5-B7FE-4726-950B-3B15484254D9}" type="slidenum">
              <a:rPr lang="en-US" altLang="en-US"/>
              <a:pPr>
                <a:defRPr/>
              </a:pPr>
              <a:t>‹#›</a:t>
            </a:fld>
            <a:endParaRPr lang="en-US" altLang="en-US"/>
          </a:p>
        </p:txBody>
      </p:sp>
    </p:spTree>
    <p:extLst>
      <p:ext uri="{BB962C8B-B14F-4D97-AF65-F5344CB8AC3E}">
        <p14:creationId xmlns:p14="http://schemas.microsoft.com/office/powerpoint/2010/main" val="36157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506DCD9-EF22-4B07-94C5-CE4D33896496}" type="datetime1">
              <a:rPr lang="en-US" smtClean="0"/>
              <a:t>9/21/2020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678486-CBB1-4511-AF80-ACAE9B317AD1}" type="slidenum">
              <a:rPr lang="en-US" altLang="en-US"/>
              <a:pPr>
                <a:defRPr/>
              </a:pPr>
              <a:t>‹#›</a:t>
            </a:fld>
            <a:endParaRPr lang="en-US" altLang="en-US"/>
          </a:p>
        </p:txBody>
      </p:sp>
    </p:spTree>
    <p:extLst>
      <p:ext uri="{BB962C8B-B14F-4D97-AF65-F5344CB8AC3E}">
        <p14:creationId xmlns:p14="http://schemas.microsoft.com/office/powerpoint/2010/main" val="416007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6CDC1193-6F9D-4C16-8CB5-E72D4E89C027}" type="datetime1">
              <a:rPr lang="en-US" smtClean="0"/>
              <a:t>9/21/2020</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CCA44E2-FB15-4F2C-8675-63705E7A267E}" type="slidenum">
              <a:rPr lang="en-US" altLang="en-US"/>
              <a:pPr>
                <a:defRPr/>
              </a:pPr>
              <a:t>‹#›</a:t>
            </a:fld>
            <a:endParaRPr lang="en-US" altLang="en-US"/>
          </a:p>
        </p:txBody>
      </p:sp>
    </p:spTree>
    <p:extLst>
      <p:ext uri="{BB962C8B-B14F-4D97-AF65-F5344CB8AC3E}">
        <p14:creationId xmlns:p14="http://schemas.microsoft.com/office/powerpoint/2010/main" val="1231099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0BE2AD8-0520-493A-9247-2DB4176314C7}" type="datetime1">
              <a:rPr lang="en-US" smtClean="0"/>
              <a:t>9/21/2020</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7E5BEC2-052F-4643-B4E8-D6BF7BF4C323}" type="slidenum">
              <a:rPr lang="en-US" altLang="en-US"/>
              <a:pPr>
                <a:defRPr/>
              </a:pPr>
              <a:t>‹#›</a:t>
            </a:fld>
            <a:endParaRPr lang="en-US" altLang="en-US"/>
          </a:p>
        </p:txBody>
      </p:sp>
    </p:spTree>
    <p:extLst>
      <p:ext uri="{BB962C8B-B14F-4D97-AF65-F5344CB8AC3E}">
        <p14:creationId xmlns:p14="http://schemas.microsoft.com/office/powerpoint/2010/main" val="293080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98ABC79-E44F-44A2-9135-D157C2D49801}" type="datetime1">
              <a:rPr lang="en-US" smtClean="0"/>
              <a:t>9/21/2020</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6D77569-195D-463C-9D5A-4CA081072D62}" type="slidenum">
              <a:rPr lang="en-US" altLang="en-US"/>
              <a:pPr>
                <a:defRPr/>
              </a:pPr>
              <a:t>‹#›</a:t>
            </a:fld>
            <a:endParaRPr lang="en-US" altLang="en-US"/>
          </a:p>
        </p:txBody>
      </p:sp>
    </p:spTree>
    <p:extLst>
      <p:ext uri="{BB962C8B-B14F-4D97-AF65-F5344CB8AC3E}">
        <p14:creationId xmlns:p14="http://schemas.microsoft.com/office/powerpoint/2010/main" val="49673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68D83B1-2737-4EC9-BFCA-426D110F3C52}" type="datetime1">
              <a:rPr lang="en-US" smtClean="0"/>
              <a:t>9/21/2020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F96BDD-73C1-4FAB-A47F-9D2E18A5280F}" type="slidenum">
              <a:rPr lang="en-US" altLang="en-US"/>
              <a:pPr>
                <a:defRPr/>
              </a:pPr>
              <a:t>‹#›</a:t>
            </a:fld>
            <a:endParaRPr lang="en-US" altLang="en-US"/>
          </a:p>
        </p:txBody>
      </p:sp>
    </p:spTree>
    <p:extLst>
      <p:ext uri="{BB962C8B-B14F-4D97-AF65-F5344CB8AC3E}">
        <p14:creationId xmlns:p14="http://schemas.microsoft.com/office/powerpoint/2010/main" val="272785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588E765-8835-4072-802D-D316215842AA}" type="datetime1">
              <a:rPr lang="en-US" smtClean="0"/>
              <a:t>9/21/2020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F51E7C7-895C-4904-830D-9E288E775014}" type="slidenum">
              <a:rPr lang="en-US" altLang="en-US"/>
              <a:pPr>
                <a:defRPr/>
              </a:pPr>
              <a:t>‹#›</a:t>
            </a:fld>
            <a:endParaRPr lang="en-US" altLang="en-US"/>
          </a:p>
        </p:txBody>
      </p:sp>
    </p:spTree>
    <p:extLst>
      <p:ext uri="{BB962C8B-B14F-4D97-AF65-F5344CB8AC3E}">
        <p14:creationId xmlns:p14="http://schemas.microsoft.com/office/powerpoint/2010/main" val="220396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53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fld id="{59FD02D9-CD5E-4E5B-8EA1-E4FBA2EC6517}" type="datetime1">
              <a:rPr lang="en-US" smtClean="0"/>
              <a:t>9/21/2020</a:t>
            </a:fld>
            <a:endParaRPr lang="en-US"/>
          </a:p>
        </p:txBody>
      </p:sp>
      <p:sp>
        <p:nvSpPr>
          <p:cNvPr id="2253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2253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8DAFCFD-5AD1-4D5A-8A2A-D3090EE803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S PGothic" pitchFamily="34" charset="-128"/>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5.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23.xml"/><Relationship Id="rId9" Type="http://schemas.microsoft.com/office/2007/relationships/diagramDrawing" Target="../diagrams/drawing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comments" Target="../comments/comment2.xml"/><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p3"/><Relationship Id="rId1" Type="http://schemas.microsoft.com/office/2007/relationships/media" Target="../media/media4.mp3"/><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85798" y="543277"/>
            <a:ext cx="7772400" cy="1249317"/>
          </a:xfrm>
        </p:spPr>
        <p:txBody>
          <a:bodyPr/>
          <a:lstStyle/>
          <a:p>
            <a:pPr>
              <a:defRPr/>
            </a:pPr>
            <a:r>
              <a:rPr lang="en-US" altLang="en-US" sz="4000" b="1" dirty="0">
                <a:solidFill>
                  <a:schemeClr val="accent6">
                    <a:lumMod val="50000"/>
                  </a:schemeClr>
                </a:solidFill>
                <a:latin typeface="+mn-lt"/>
              </a:rPr>
              <a:t>ES 200: Summer 2019-2020</a:t>
            </a:r>
          </a:p>
        </p:txBody>
      </p:sp>
      <p:sp>
        <p:nvSpPr>
          <p:cNvPr id="3075" name="Rectangle 5"/>
          <p:cNvSpPr>
            <a:spLocks noGrp="1" noChangeArrowheads="1"/>
          </p:cNvSpPr>
          <p:nvPr>
            <p:ph type="subTitle" idx="1"/>
          </p:nvPr>
        </p:nvSpPr>
        <p:spPr>
          <a:xfrm>
            <a:off x="1380133" y="3190142"/>
            <a:ext cx="6383730" cy="3191608"/>
          </a:xfrm>
        </p:spPr>
        <p:txBody>
          <a:bodyPr/>
          <a:lstStyle/>
          <a:p>
            <a:pPr>
              <a:lnSpc>
                <a:spcPct val="80000"/>
              </a:lnSpc>
              <a:defRPr/>
            </a:pPr>
            <a:endParaRPr lang="en-US" altLang="en-US" sz="2000" dirty="0">
              <a:solidFill>
                <a:schemeClr val="accent6">
                  <a:lumMod val="50000"/>
                </a:schemeClr>
              </a:solidFill>
            </a:endParaRPr>
          </a:p>
          <a:p>
            <a:pPr>
              <a:lnSpc>
                <a:spcPct val="80000"/>
              </a:lnSpc>
              <a:defRPr/>
            </a:pPr>
            <a:r>
              <a:rPr lang="en-US" altLang="en-US" sz="2000" b="1" dirty="0"/>
              <a:t>Prof. Tabish Nawaz (Module C)</a:t>
            </a:r>
          </a:p>
          <a:p>
            <a:pPr>
              <a:lnSpc>
                <a:spcPct val="80000"/>
              </a:lnSpc>
              <a:defRPr/>
            </a:pPr>
            <a:r>
              <a:rPr lang="en-IN" sz="2000" b="1" i="1" dirty="0">
                <a:solidFill>
                  <a:srgbClr val="0070C0"/>
                </a:solidFill>
                <a:latin typeface="Arial" charset="0"/>
              </a:rPr>
              <a:t>(tnawaz@iitb.ac.in)</a:t>
            </a:r>
          </a:p>
          <a:p>
            <a:pPr>
              <a:lnSpc>
                <a:spcPct val="80000"/>
              </a:lnSpc>
              <a:defRPr/>
            </a:pPr>
            <a:endParaRPr lang="en-US" altLang="en-US" sz="2000" b="1" dirty="0">
              <a:solidFill>
                <a:schemeClr val="accent6">
                  <a:lumMod val="50000"/>
                </a:schemeClr>
              </a:solidFill>
            </a:endParaRPr>
          </a:p>
          <a:p>
            <a:pPr>
              <a:lnSpc>
                <a:spcPct val="80000"/>
              </a:lnSpc>
              <a:defRPr/>
            </a:pPr>
            <a:r>
              <a:rPr lang="en-US" altLang="en-US" sz="2000" b="1" dirty="0">
                <a:solidFill>
                  <a:schemeClr val="accent6">
                    <a:lumMod val="50000"/>
                  </a:schemeClr>
                </a:solidFill>
              </a:rPr>
              <a:t>Environmental Science and Engineering Dept., </a:t>
            </a:r>
          </a:p>
          <a:p>
            <a:pPr>
              <a:lnSpc>
                <a:spcPct val="80000"/>
              </a:lnSpc>
              <a:defRPr/>
            </a:pPr>
            <a:r>
              <a:rPr lang="en-US" altLang="en-US" sz="2000" b="1" dirty="0">
                <a:solidFill>
                  <a:schemeClr val="accent6">
                    <a:lumMod val="50000"/>
                  </a:schemeClr>
                </a:solidFill>
              </a:rPr>
              <a:t>IIT Bombay</a:t>
            </a:r>
          </a:p>
          <a:p>
            <a:pPr>
              <a:lnSpc>
                <a:spcPct val="80000"/>
              </a:lnSpc>
              <a:defRPr/>
            </a:pPr>
            <a:endParaRPr lang="en-US" altLang="en-US" sz="2000" dirty="0">
              <a:solidFill>
                <a:schemeClr val="accent6">
                  <a:lumMod val="50000"/>
                </a:schemeClr>
              </a:solidFill>
            </a:endParaRPr>
          </a:p>
          <a:p>
            <a:pPr>
              <a:lnSpc>
                <a:spcPct val="80000"/>
              </a:lnSpc>
              <a:defRPr/>
            </a:pPr>
            <a:r>
              <a:rPr lang="en-US" altLang="en-US" sz="2000" b="1" i="1" dirty="0">
                <a:solidFill>
                  <a:schemeClr val="accent6">
                    <a:lumMod val="50000"/>
                  </a:schemeClr>
                </a:solidFill>
              </a:rPr>
              <a:t>* Instructor In-Charge</a:t>
            </a:r>
          </a:p>
          <a:p>
            <a:pPr>
              <a:lnSpc>
                <a:spcPct val="80000"/>
              </a:lnSpc>
              <a:defRPr/>
            </a:pPr>
            <a:r>
              <a:rPr lang="en-US" altLang="en-US" sz="2000" b="1" i="1" dirty="0">
                <a:solidFill>
                  <a:srgbClr val="0070C0"/>
                </a:solidFill>
              </a:rPr>
              <a:t>(vsethi@iitb.ac.in)</a:t>
            </a:r>
          </a:p>
        </p:txBody>
      </p:sp>
      <p:sp>
        <p:nvSpPr>
          <p:cNvPr id="2" name="Slide Number Placeholder 1">
            <a:extLst>
              <a:ext uri="{FF2B5EF4-FFF2-40B4-BE49-F238E27FC236}">
                <a16:creationId xmlns:a16="http://schemas.microsoft.com/office/drawing/2014/main" id="{FC4D2538-19C5-478F-B72E-863001693405}"/>
              </a:ext>
            </a:extLst>
          </p:cNvPr>
          <p:cNvSpPr>
            <a:spLocks noGrp="1"/>
          </p:cNvSpPr>
          <p:nvPr>
            <p:ph type="sldNum" sz="quarter" idx="12"/>
          </p:nvPr>
        </p:nvSpPr>
        <p:spPr>
          <a:xfrm>
            <a:off x="7010400" y="6381750"/>
            <a:ext cx="2133600" cy="476250"/>
          </a:xfrm>
        </p:spPr>
        <p:txBody>
          <a:bodyPr/>
          <a:lstStyle/>
          <a:p>
            <a:pPr>
              <a:defRPr/>
            </a:pPr>
            <a:fld id="{5E9EB2F0-A301-428E-B310-B3C15EA34970}" type="slidenum">
              <a:rPr lang="en-US" altLang="en-US" smtClean="0"/>
              <a:pPr>
                <a:defRPr/>
              </a:pPr>
              <a:t>1</a:t>
            </a:fld>
            <a:endParaRPr lang="en-US" altLang="en-US"/>
          </a:p>
        </p:txBody>
      </p:sp>
      <p:sp>
        <p:nvSpPr>
          <p:cNvPr id="5" name="Rectangle 4">
            <a:extLst>
              <a:ext uri="{FF2B5EF4-FFF2-40B4-BE49-F238E27FC236}">
                <a16:creationId xmlns:a16="http://schemas.microsoft.com/office/drawing/2014/main" id="{B6A7528F-4D4B-49AE-8C06-99E5F0612A09}"/>
              </a:ext>
            </a:extLst>
          </p:cNvPr>
          <p:cNvSpPr/>
          <p:nvPr/>
        </p:nvSpPr>
        <p:spPr>
          <a:xfrm>
            <a:off x="262730" y="1792594"/>
            <a:ext cx="8618537" cy="954107"/>
          </a:xfrm>
          <a:prstGeom prst="rect">
            <a:avLst/>
          </a:prstGeom>
        </p:spPr>
        <p:txBody>
          <a:bodyPr>
            <a:spAutoFit/>
          </a:bodyPr>
          <a:lstStyle/>
          <a:p>
            <a:pPr algn="ctr">
              <a:defRPr/>
            </a:pPr>
            <a:r>
              <a:rPr lang="en-IN" sz="2800" b="1" dirty="0">
                <a:solidFill>
                  <a:schemeClr val="accent6">
                    <a:lumMod val="50000"/>
                  </a:schemeClr>
                </a:solidFill>
              </a:rPr>
              <a:t>Environmental Studies : Science and Engineering</a:t>
            </a:r>
          </a:p>
          <a:p>
            <a:pPr algn="ctr">
              <a:defRPr/>
            </a:pPr>
            <a:r>
              <a:rPr lang="en-US" sz="2800" b="1" dirty="0">
                <a:solidFill>
                  <a:srgbClr val="0070C0"/>
                </a:solidFill>
              </a:rPr>
              <a:t>M</a:t>
            </a:r>
            <a:r>
              <a:rPr lang="en-IN" sz="2800" b="1" dirty="0" err="1">
                <a:solidFill>
                  <a:srgbClr val="0070C0"/>
                </a:solidFill>
              </a:rPr>
              <a:t>odule</a:t>
            </a:r>
            <a:r>
              <a:rPr lang="en-IN" sz="2800" b="1" dirty="0">
                <a:solidFill>
                  <a:srgbClr val="0070C0"/>
                </a:solidFill>
              </a:rPr>
              <a:t> B: Solid Waste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Classification of Solid Wastes</a:t>
            </a:r>
            <a:endParaRPr lang="en-IN" sz="3600" i="1" dirty="0">
              <a:solidFill>
                <a:schemeClr val="accent1">
                  <a:lumMod val="50000"/>
                </a:schemeClr>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10</a:t>
            </a:fld>
            <a:endParaRPr lang="en-US" altLang="en-US" dirty="0"/>
          </a:p>
        </p:txBody>
      </p:sp>
      <p:pic>
        <p:nvPicPr>
          <p:cNvPr id="2" name="Picture 1">
            <a:extLst>
              <a:ext uri="{FF2B5EF4-FFF2-40B4-BE49-F238E27FC236}">
                <a16:creationId xmlns:a16="http://schemas.microsoft.com/office/drawing/2014/main" id="{6CCCDFD4-3043-487C-83ED-49451A739BD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57150" y="1081087"/>
            <a:ext cx="9029700" cy="4695825"/>
          </a:xfrm>
          <a:prstGeom prst="rect">
            <a:avLst/>
          </a:prstGeom>
        </p:spPr>
      </p:pic>
      <p:sp>
        <p:nvSpPr>
          <p:cNvPr id="6" name="Rectangle 5">
            <a:extLst>
              <a:ext uri="{FF2B5EF4-FFF2-40B4-BE49-F238E27FC236}">
                <a16:creationId xmlns:a16="http://schemas.microsoft.com/office/drawing/2014/main" id="{7E43C591-1922-469B-87CD-B02D3ADD7215}"/>
              </a:ext>
            </a:extLst>
          </p:cNvPr>
          <p:cNvSpPr/>
          <p:nvPr/>
        </p:nvSpPr>
        <p:spPr>
          <a:xfrm>
            <a:off x="7731992" y="5874513"/>
            <a:ext cx="1354858" cy="400110"/>
          </a:xfrm>
          <a:prstGeom prst="rect">
            <a:avLst/>
          </a:prstGeom>
        </p:spPr>
        <p:txBody>
          <a:bodyPr wrap="none">
            <a:spAutoFit/>
          </a:bodyPr>
          <a:lstStyle/>
          <a:p>
            <a:r>
              <a:rPr lang="en-IN" i="1" dirty="0"/>
              <a:t>Continued</a:t>
            </a:r>
            <a:endParaRPr lang="en-US" i="1" dirty="0"/>
          </a:p>
        </p:txBody>
      </p:sp>
    </p:spTree>
    <p:extLst>
      <p:ext uri="{BB962C8B-B14F-4D97-AF65-F5344CB8AC3E}">
        <p14:creationId xmlns:p14="http://schemas.microsoft.com/office/powerpoint/2010/main" val="508871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Classification of Solid Wastes</a:t>
            </a:r>
            <a:endParaRPr lang="en-IN" sz="3600" i="1" dirty="0">
              <a:solidFill>
                <a:schemeClr val="accent1">
                  <a:lumMod val="50000"/>
                </a:schemeClr>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11</a:t>
            </a:fld>
            <a:endParaRPr lang="en-US" altLang="en-US" dirty="0"/>
          </a:p>
        </p:txBody>
      </p:sp>
      <p:pic>
        <p:nvPicPr>
          <p:cNvPr id="3" name="Picture 2">
            <a:extLst>
              <a:ext uri="{FF2B5EF4-FFF2-40B4-BE49-F238E27FC236}">
                <a16:creationId xmlns:a16="http://schemas.microsoft.com/office/drawing/2014/main" id="{397E27B4-F8B3-4FBD-8DC4-D72B6FB89A8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0" y="1143000"/>
            <a:ext cx="9134475" cy="3752850"/>
          </a:xfrm>
          <a:prstGeom prst="rect">
            <a:avLst/>
          </a:prstGeom>
        </p:spPr>
      </p:pic>
      <p:sp>
        <p:nvSpPr>
          <p:cNvPr id="6" name="Rectangle 5">
            <a:extLst>
              <a:ext uri="{FF2B5EF4-FFF2-40B4-BE49-F238E27FC236}">
                <a16:creationId xmlns:a16="http://schemas.microsoft.com/office/drawing/2014/main" id="{9C1E60BB-7A04-4846-8060-4B4A9ED3ACE9}"/>
              </a:ext>
            </a:extLst>
          </p:cNvPr>
          <p:cNvSpPr/>
          <p:nvPr/>
        </p:nvSpPr>
        <p:spPr>
          <a:xfrm>
            <a:off x="0" y="5007114"/>
            <a:ext cx="8996516" cy="400110"/>
          </a:xfrm>
          <a:prstGeom prst="rect">
            <a:avLst/>
          </a:prstGeom>
        </p:spPr>
        <p:txBody>
          <a:bodyPr wrap="square">
            <a:spAutoFit/>
          </a:bodyPr>
          <a:lstStyle/>
          <a:p>
            <a:pPr algn="ctr"/>
            <a:r>
              <a:rPr lang="en-US" b="1" i="1" dirty="0">
                <a:latin typeface="+mn-lt"/>
              </a:rPr>
              <a:t>This Solid Waste classification applies for Developing Countries</a:t>
            </a:r>
            <a:endParaRPr lang="en-US" i="1" dirty="0">
              <a:latin typeface="+mn-lt"/>
            </a:endParaRPr>
          </a:p>
        </p:txBody>
      </p:sp>
    </p:spTree>
    <p:extLst>
      <p:ext uri="{BB962C8B-B14F-4D97-AF65-F5344CB8AC3E}">
        <p14:creationId xmlns:p14="http://schemas.microsoft.com/office/powerpoint/2010/main" val="51706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Quantity and Composition of MSW</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1"/>
            <a:ext cx="8839200" cy="1324138"/>
          </a:xfrm>
        </p:spPr>
        <p:txBody>
          <a:bodyPr>
            <a:noAutofit/>
          </a:bodyPr>
          <a:lstStyle/>
          <a:p>
            <a:pPr algn="just">
              <a:buFont typeface="Arial" panose="020B0604020202020204" pitchFamily="34" charset="0"/>
              <a:buChar char="•"/>
            </a:pPr>
            <a:r>
              <a:rPr lang="en-IN" sz="2000" b="1" u="sng" dirty="0">
                <a:solidFill>
                  <a:schemeClr val="accent6"/>
                </a:solidFill>
              </a:rPr>
              <a:t>Quantity</a:t>
            </a:r>
            <a:r>
              <a:rPr lang="en-IN" sz="2000" dirty="0">
                <a:solidFill>
                  <a:schemeClr val="accent6"/>
                </a:solidFill>
              </a:rPr>
              <a:t> of MSW depends on the standard of living.</a:t>
            </a:r>
          </a:p>
          <a:p>
            <a:pPr lvl="1" algn="just">
              <a:buFont typeface="Arial" panose="020B0604020202020204" pitchFamily="34" charset="0"/>
              <a:buChar char="•"/>
            </a:pPr>
            <a:r>
              <a:rPr lang="en-IN" sz="2000" dirty="0">
                <a:solidFill>
                  <a:schemeClr val="accent6"/>
                </a:solidFill>
              </a:rPr>
              <a:t>Degree of commercialization, urbanization, industrialization have positive correlation with quantity of per capita refuse production.</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12</a:t>
            </a:fld>
            <a:endParaRPr lang="en-US" altLang="en-US" dirty="0"/>
          </a:p>
        </p:txBody>
      </p:sp>
      <p:pic>
        <p:nvPicPr>
          <p:cNvPr id="3" name="Picture 2">
            <a:extLst>
              <a:ext uri="{FF2B5EF4-FFF2-40B4-BE49-F238E27FC236}">
                <a16:creationId xmlns:a16="http://schemas.microsoft.com/office/drawing/2014/main" id="{A62A8632-3FBC-4E82-9C74-5129FDB5E179}"/>
              </a:ext>
            </a:extLst>
          </p:cNvPr>
          <p:cNvPicPr>
            <a:picLocks noChangeAspect="1"/>
          </p:cNvPicPr>
          <p:nvPr/>
        </p:nvPicPr>
        <p:blipFill rotWithShape="1">
          <a:blip r:embed="rId5">
            <a:grayscl/>
          </a:blip>
          <a:srcRect t="6690"/>
          <a:stretch/>
        </p:blipFill>
        <p:spPr>
          <a:xfrm>
            <a:off x="356586" y="3023979"/>
            <a:ext cx="8430825" cy="3556875"/>
          </a:xfrm>
          <a:prstGeom prst="rect">
            <a:avLst/>
          </a:prstGeom>
        </p:spPr>
      </p:pic>
      <p:sp>
        <p:nvSpPr>
          <p:cNvPr id="6" name="Rectangle 5">
            <a:extLst>
              <a:ext uri="{FF2B5EF4-FFF2-40B4-BE49-F238E27FC236}">
                <a16:creationId xmlns:a16="http://schemas.microsoft.com/office/drawing/2014/main" id="{743E936F-4033-4D07-91BF-860DC123141F}"/>
              </a:ext>
            </a:extLst>
          </p:cNvPr>
          <p:cNvSpPr/>
          <p:nvPr/>
        </p:nvSpPr>
        <p:spPr>
          <a:xfrm>
            <a:off x="427704" y="4246471"/>
            <a:ext cx="8321040" cy="5550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E051E22-D369-481C-98DB-07E209847825}"/>
              </a:ext>
            </a:extLst>
          </p:cNvPr>
          <p:cNvSpPr/>
          <p:nvPr/>
        </p:nvSpPr>
        <p:spPr>
          <a:xfrm>
            <a:off x="1723301" y="2591589"/>
            <a:ext cx="5697394" cy="400110"/>
          </a:xfrm>
          <a:prstGeom prst="rect">
            <a:avLst/>
          </a:prstGeom>
        </p:spPr>
        <p:txBody>
          <a:bodyPr wrap="none">
            <a:spAutoFit/>
          </a:bodyPr>
          <a:lstStyle/>
          <a:p>
            <a:r>
              <a:rPr lang="en-IN" b="1" i="1" dirty="0">
                <a:solidFill>
                  <a:schemeClr val="tx2"/>
                </a:solidFill>
              </a:rPr>
              <a:t>Average Composition and properties of MSW</a:t>
            </a:r>
            <a:endParaRPr lang="en-US" b="1" i="1" dirty="0">
              <a:solidFill>
                <a:schemeClr val="tx2"/>
              </a:solidFill>
            </a:endParaRPr>
          </a:p>
        </p:txBody>
      </p:sp>
      <p:pic>
        <p:nvPicPr>
          <p:cNvPr id="8" name="Lecture_1_Slide_14_15">
            <a:hlinkClick r:id="" action="ppaction://media"/>
            <a:extLst>
              <a:ext uri="{FF2B5EF4-FFF2-40B4-BE49-F238E27FC236}">
                <a16:creationId xmlns:a16="http://schemas.microsoft.com/office/drawing/2014/main" id="{C3814CE4-0D3A-4221-8DC1-C29A9BE1F5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786" y="6238875"/>
            <a:ext cx="609600" cy="609600"/>
          </a:xfrm>
          <a:prstGeom prst="rect">
            <a:avLst/>
          </a:prstGeom>
        </p:spPr>
      </p:pic>
    </p:spTree>
    <p:extLst>
      <p:ext uri="{BB962C8B-B14F-4D97-AF65-F5344CB8AC3E}">
        <p14:creationId xmlns:p14="http://schemas.microsoft.com/office/powerpoint/2010/main" val="196903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10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Difference in MSW composition in developing and developed nations </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400" y="1345969"/>
            <a:ext cx="8839200" cy="4754440"/>
          </a:xfrm>
        </p:spPr>
        <p:txBody>
          <a:bodyPr>
            <a:noAutofit/>
          </a:bodyPr>
          <a:lstStyle/>
          <a:p>
            <a:pPr algn="just">
              <a:buFont typeface="Wingdings" panose="05000000000000000000" pitchFamily="2" charset="2"/>
              <a:buChar char="Ø"/>
            </a:pPr>
            <a:r>
              <a:rPr lang="en-IN" sz="2000" dirty="0">
                <a:solidFill>
                  <a:schemeClr val="accent6"/>
                </a:solidFill>
              </a:rPr>
              <a:t>Presence of rubbish in Indian refuse is small as compared to USA, due to removal by rag pickers, thereby reducing the calorific value of Indian refuse. </a:t>
            </a:r>
          </a:p>
          <a:p>
            <a:pPr algn="just">
              <a:buFont typeface="Wingdings" panose="05000000000000000000" pitchFamily="2" charset="2"/>
              <a:buChar char="Ø"/>
            </a:pPr>
            <a:endParaRPr lang="en-IN" sz="2000" dirty="0">
              <a:solidFill>
                <a:schemeClr val="accent6"/>
              </a:solidFill>
            </a:endParaRPr>
          </a:p>
          <a:p>
            <a:pPr algn="just">
              <a:buFont typeface="Wingdings" panose="05000000000000000000" pitchFamily="2" charset="2"/>
              <a:buChar char="Ø"/>
            </a:pPr>
            <a:r>
              <a:rPr lang="en-IN" sz="2000" dirty="0">
                <a:solidFill>
                  <a:schemeClr val="accent6"/>
                </a:solidFill>
              </a:rPr>
              <a:t>Quantity of garbage in USA is very small because of the use of garbage grinders and use of tinned and ready-made packed foodstuffs.</a:t>
            </a:r>
          </a:p>
          <a:p>
            <a:pPr algn="just">
              <a:buFont typeface="Wingdings" panose="05000000000000000000" pitchFamily="2" charset="2"/>
              <a:buChar char="Ø"/>
            </a:pPr>
            <a:endParaRPr lang="en-IN" sz="2000" dirty="0">
              <a:solidFill>
                <a:schemeClr val="accent6"/>
              </a:solidFill>
            </a:endParaRPr>
          </a:p>
          <a:p>
            <a:pPr algn="just">
              <a:buFont typeface="Wingdings" panose="05000000000000000000" pitchFamily="2" charset="2"/>
              <a:buChar char="Ø"/>
            </a:pPr>
            <a:r>
              <a:rPr lang="en-IN" sz="2000" dirty="0">
                <a:solidFill>
                  <a:schemeClr val="accent6"/>
                </a:solidFill>
              </a:rPr>
              <a:t>The density of Indian refuse is higher than developed countries</a:t>
            </a:r>
          </a:p>
          <a:p>
            <a:pPr lvl="1" algn="just">
              <a:buFont typeface="Wingdings" panose="05000000000000000000" pitchFamily="2" charset="2"/>
              <a:buChar char="Ø"/>
            </a:pPr>
            <a:r>
              <a:rPr lang="en-IN" sz="2000" dirty="0">
                <a:solidFill>
                  <a:schemeClr val="accent6"/>
                </a:solidFill>
              </a:rPr>
              <a:t>Can be Carried efficiently and economically by mechanical transport for land fillings</a:t>
            </a:r>
          </a:p>
          <a:p>
            <a:pPr lvl="1" algn="just">
              <a:buFont typeface="Wingdings" panose="05000000000000000000" pitchFamily="2" charset="2"/>
              <a:buChar char="Ø"/>
            </a:pPr>
            <a:r>
              <a:rPr lang="en-IN" sz="2000" dirty="0">
                <a:solidFill>
                  <a:schemeClr val="accent6"/>
                </a:solidFill>
              </a:rPr>
              <a:t>Low calorific value and high moisture content makes incineration unsuitable for disposal</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13</a:t>
            </a:fld>
            <a:endParaRPr lang="en-US" altLang="en-US" dirty="0"/>
          </a:p>
        </p:txBody>
      </p:sp>
    </p:spTree>
    <p:extLst>
      <p:ext uri="{BB962C8B-B14F-4D97-AF65-F5344CB8AC3E}">
        <p14:creationId xmlns:p14="http://schemas.microsoft.com/office/powerpoint/2010/main" val="1260653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Typical Fractions of MSW in India</a:t>
            </a:r>
            <a:endParaRPr lang="en-IN" sz="36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14</a:t>
            </a:fld>
            <a:endParaRPr lang="en-US" altLang="en-US" dirty="0"/>
          </a:p>
        </p:txBody>
      </p:sp>
      <p:sp>
        <p:nvSpPr>
          <p:cNvPr id="6" name="Rectangle 5">
            <a:extLst>
              <a:ext uri="{FF2B5EF4-FFF2-40B4-BE49-F238E27FC236}">
                <a16:creationId xmlns:a16="http://schemas.microsoft.com/office/drawing/2014/main" id="{D2FB0453-4557-469C-8C6F-98112A056713}"/>
              </a:ext>
            </a:extLst>
          </p:cNvPr>
          <p:cNvSpPr/>
          <p:nvPr/>
        </p:nvSpPr>
        <p:spPr>
          <a:xfrm>
            <a:off x="1843545" y="4335674"/>
            <a:ext cx="5456904" cy="369332"/>
          </a:xfrm>
          <a:prstGeom prst="rect">
            <a:avLst/>
          </a:prstGeom>
        </p:spPr>
        <p:txBody>
          <a:bodyPr wrap="square">
            <a:spAutoFit/>
          </a:bodyPr>
          <a:lstStyle/>
          <a:p>
            <a:pPr algn="just"/>
            <a:r>
              <a:rPr lang="en-US" sz="1800" dirty="0">
                <a:latin typeface="+mn-lt"/>
              </a:rPr>
              <a:t>Source: Study conducted by CPCB &amp; NEERI (2005)</a:t>
            </a:r>
          </a:p>
        </p:txBody>
      </p:sp>
      <p:pic>
        <p:nvPicPr>
          <p:cNvPr id="2" name="Picture 1">
            <a:extLst>
              <a:ext uri="{FF2B5EF4-FFF2-40B4-BE49-F238E27FC236}">
                <a16:creationId xmlns:a16="http://schemas.microsoft.com/office/drawing/2014/main" id="{5B38E241-8EA2-4B31-8875-CDB101B4D489}"/>
              </a:ext>
            </a:extLst>
          </p:cNvPr>
          <p:cNvPicPr>
            <a:picLocks noChangeAspect="1"/>
          </p:cNvPicPr>
          <p:nvPr/>
        </p:nvPicPr>
        <p:blipFill>
          <a:blip r:embed="rId5"/>
          <a:stretch>
            <a:fillRect/>
          </a:stretch>
        </p:blipFill>
        <p:spPr>
          <a:xfrm>
            <a:off x="1646232" y="1183704"/>
            <a:ext cx="5851527" cy="3138977"/>
          </a:xfrm>
          <a:prstGeom prst="rect">
            <a:avLst/>
          </a:prstGeom>
          <a:ln>
            <a:solidFill>
              <a:schemeClr val="tx1"/>
            </a:solidFill>
          </a:ln>
        </p:spPr>
      </p:pic>
      <p:pic>
        <p:nvPicPr>
          <p:cNvPr id="3" name="Picture 2">
            <a:extLst>
              <a:ext uri="{FF2B5EF4-FFF2-40B4-BE49-F238E27FC236}">
                <a16:creationId xmlns:a16="http://schemas.microsoft.com/office/drawing/2014/main" id="{8E79967F-F010-4F7A-A159-0CE02CE2E596}"/>
              </a:ext>
            </a:extLst>
          </p:cNvPr>
          <p:cNvPicPr>
            <a:picLocks noChangeAspect="1"/>
          </p:cNvPicPr>
          <p:nvPr/>
        </p:nvPicPr>
        <p:blipFill>
          <a:blip r:embed="rId6"/>
          <a:stretch>
            <a:fillRect/>
          </a:stretch>
        </p:blipFill>
        <p:spPr>
          <a:xfrm>
            <a:off x="347659" y="4823103"/>
            <a:ext cx="8448675" cy="1676400"/>
          </a:xfrm>
          <a:prstGeom prst="rect">
            <a:avLst/>
          </a:prstGeom>
        </p:spPr>
      </p:pic>
      <p:pic>
        <p:nvPicPr>
          <p:cNvPr id="8" name="Lecture_1_Slide_16">
            <a:hlinkClick r:id="" action="ppaction://media"/>
            <a:extLst>
              <a:ext uri="{FF2B5EF4-FFF2-40B4-BE49-F238E27FC236}">
                <a16:creationId xmlns:a16="http://schemas.microsoft.com/office/drawing/2014/main" id="{187D4C39-E499-4AE5-B663-F4420E82FF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859" y="6238875"/>
            <a:ext cx="609600" cy="609600"/>
          </a:xfrm>
          <a:prstGeom prst="rect">
            <a:avLst/>
          </a:prstGeom>
        </p:spPr>
      </p:pic>
    </p:spTree>
    <p:extLst>
      <p:ext uri="{BB962C8B-B14F-4D97-AF65-F5344CB8AC3E}">
        <p14:creationId xmlns:p14="http://schemas.microsoft.com/office/powerpoint/2010/main" val="302567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8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Quantity and Composition of MSW</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4889090"/>
          </a:xfrm>
        </p:spPr>
        <p:txBody>
          <a:bodyPr>
            <a:noAutofit/>
          </a:bodyPr>
          <a:lstStyle/>
          <a:p>
            <a:pPr algn="just">
              <a:buFont typeface="Arial" panose="020B0604020202020204" pitchFamily="34" charset="0"/>
              <a:buChar char="•"/>
            </a:pPr>
            <a:r>
              <a:rPr lang="en-IN" sz="2000" dirty="0">
                <a:solidFill>
                  <a:schemeClr val="accent6"/>
                </a:solidFill>
              </a:rPr>
              <a:t>The quantity and general composition of the MSW is of critical importance in the design and operation of solid waste management system.</a:t>
            </a:r>
          </a:p>
          <a:p>
            <a:pPr algn="just">
              <a:buFont typeface="Arial" panose="020B0604020202020204" pitchFamily="34" charset="0"/>
              <a:buChar char="•"/>
            </a:pPr>
            <a:endParaRPr lang="en-IN" sz="2000" dirty="0">
              <a:solidFill>
                <a:schemeClr val="accent6"/>
              </a:solidFill>
            </a:endParaRPr>
          </a:p>
          <a:p>
            <a:pPr algn="just">
              <a:buFont typeface="Arial" panose="020B0604020202020204" pitchFamily="34" charset="0"/>
              <a:buChar char="•"/>
            </a:pPr>
            <a:r>
              <a:rPr lang="en-IN" sz="2000" dirty="0">
                <a:solidFill>
                  <a:schemeClr val="accent6"/>
                </a:solidFill>
              </a:rPr>
              <a:t>Methods for estimating quantity of solid waste generated: </a:t>
            </a:r>
          </a:p>
          <a:p>
            <a:pPr algn="just">
              <a:buFont typeface="Wingdings" panose="05000000000000000000" pitchFamily="2" charset="2"/>
              <a:buChar char="Ø"/>
            </a:pPr>
            <a:endParaRPr lang="en-IN" sz="2000" b="1" u="sng" dirty="0">
              <a:solidFill>
                <a:schemeClr val="accent6"/>
              </a:solidFill>
            </a:endParaRPr>
          </a:p>
          <a:p>
            <a:pPr algn="just">
              <a:buFont typeface="Wingdings" panose="05000000000000000000" pitchFamily="2" charset="2"/>
              <a:buChar char="Ø"/>
            </a:pPr>
            <a:r>
              <a:rPr lang="en-IN" sz="2000" b="1" u="sng" dirty="0">
                <a:solidFill>
                  <a:schemeClr val="accent6"/>
                </a:solidFill>
              </a:rPr>
              <a:t>Load-Count Analysis</a:t>
            </a:r>
          </a:p>
          <a:p>
            <a:pPr lvl="1" algn="just">
              <a:buFont typeface="Arial" panose="020B0604020202020204" pitchFamily="34" charset="0"/>
              <a:buChar char="•"/>
            </a:pPr>
            <a:r>
              <a:rPr lang="en-IN" sz="1800" dirty="0">
                <a:solidFill>
                  <a:schemeClr val="accent6"/>
                </a:solidFill>
              </a:rPr>
              <a:t>Quantity and composition determined by recording the estimated volume and general composition of each load of waste delivered to a landfill or transfer station during a specific period of time. </a:t>
            </a:r>
          </a:p>
          <a:p>
            <a:pPr lvl="1" algn="just">
              <a:buFont typeface="Arial" panose="020B0604020202020204" pitchFamily="34" charset="0"/>
              <a:buChar char="•"/>
            </a:pPr>
            <a:r>
              <a:rPr lang="en-IN" sz="1800" dirty="0">
                <a:solidFill>
                  <a:schemeClr val="accent6"/>
                </a:solidFill>
              </a:rPr>
              <a:t>The total mass and mass distribution by composition is determined using average density. </a:t>
            </a:r>
          </a:p>
          <a:p>
            <a:pPr algn="just">
              <a:buFont typeface="Wingdings" panose="05000000000000000000" pitchFamily="2" charset="2"/>
              <a:buChar char="Ø"/>
            </a:pPr>
            <a:endParaRPr lang="en-IN" sz="2000" b="1" u="sng" dirty="0">
              <a:solidFill>
                <a:schemeClr val="accent6"/>
              </a:solidFill>
            </a:endParaRPr>
          </a:p>
          <a:p>
            <a:pPr algn="just">
              <a:buFont typeface="Wingdings" panose="05000000000000000000" pitchFamily="2" charset="2"/>
              <a:buChar char="Ø"/>
            </a:pPr>
            <a:r>
              <a:rPr lang="en-IN" sz="2000" b="1" u="sng" dirty="0">
                <a:solidFill>
                  <a:schemeClr val="accent6"/>
                </a:solidFill>
              </a:rPr>
              <a:t>Mass-Volume Analysis</a:t>
            </a:r>
          </a:p>
          <a:p>
            <a:pPr lvl="1" algn="just">
              <a:buFont typeface="Arial" panose="020B0604020202020204" pitchFamily="34" charset="0"/>
              <a:buChar char="•"/>
            </a:pPr>
            <a:r>
              <a:rPr lang="en-IN" sz="1800" dirty="0">
                <a:solidFill>
                  <a:schemeClr val="accent6"/>
                </a:solidFill>
              </a:rPr>
              <a:t>Similar to above method but mass of each load is recorded in addition. </a:t>
            </a:r>
          </a:p>
          <a:p>
            <a:pPr algn="just">
              <a:buFont typeface="Arial" panose="020B0604020202020204" pitchFamily="34" charset="0"/>
              <a:buChar char="•"/>
            </a:pPr>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15</a:t>
            </a:fld>
            <a:endParaRPr lang="en-US" altLang="en-US" dirty="0"/>
          </a:p>
        </p:txBody>
      </p:sp>
    </p:spTree>
    <p:extLst>
      <p:ext uri="{BB962C8B-B14F-4D97-AF65-F5344CB8AC3E}">
        <p14:creationId xmlns:p14="http://schemas.microsoft.com/office/powerpoint/2010/main" val="4219588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Quantity and Composition of MSW</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4889090"/>
          </a:xfrm>
        </p:spPr>
        <p:txBody>
          <a:bodyPr>
            <a:noAutofit/>
          </a:bodyPr>
          <a:lstStyle/>
          <a:p>
            <a:pPr marL="0" indent="0" algn="just">
              <a:buNone/>
            </a:pPr>
            <a:r>
              <a:rPr lang="en-IN" sz="2400" b="1" u="sng" dirty="0">
                <a:solidFill>
                  <a:schemeClr val="accent6"/>
                </a:solidFill>
              </a:rPr>
              <a:t>Factors affecting generation rates:</a:t>
            </a:r>
            <a:endParaRPr lang="en-IN" sz="2000" b="1" u="sng" dirty="0">
              <a:solidFill>
                <a:schemeClr val="accent6"/>
              </a:solidFill>
            </a:endParaRPr>
          </a:p>
          <a:p>
            <a:pPr marL="400050" algn="just">
              <a:buAutoNum type="arabicParenBoth"/>
            </a:pPr>
            <a:r>
              <a:rPr lang="en-IN" sz="2000" dirty="0">
                <a:solidFill>
                  <a:schemeClr val="accent6"/>
                </a:solidFill>
              </a:rPr>
              <a:t>Geographic location</a:t>
            </a:r>
          </a:p>
          <a:p>
            <a:pPr marL="400050" algn="just">
              <a:buAutoNum type="arabicParenBoth"/>
            </a:pPr>
            <a:r>
              <a:rPr lang="en-IN" sz="2000" dirty="0">
                <a:solidFill>
                  <a:schemeClr val="accent6"/>
                </a:solidFill>
              </a:rPr>
              <a:t>Season of the year</a:t>
            </a:r>
          </a:p>
          <a:p>
            <a:pPr marL="400050" algn="just">
              <a:buAutoNum type="arabicParenBoth"/>
            </a:pPr>
            <a:r>
              <a:rPr lang="en-IN" sz="2000" dirty="0">
                <a:solidFill>
                  <a:schemeClr val="accent6"/>
                </a:solidFill>
              </a:rPr>
              <a:t>Collection frequency</a:t>
            </a:r>
          </a:p>
          <a:p>
            <a:pPr marL="400050" algn="just">
              <a:buAutoNum type="arabicParenBoth"/>
            </a:pPr>
            <a:r>
              <a:rPr lang="en-IN" sz="2000" dirty="0">
                <a:solidFill>
                  <a:schemeClr val="accent6"/>
                </a:solidFill>
              </a:rPr>
              <a:t>Use of kitchen waste grinders</a:t>
            </a:r>
          </a:p>
          <a:p>
            <a:pPr marL="400050" algn="just">
              <a:buAutoNum type="arabicParenBoth"/>
            </a:pPr>
            <a:r>
              <a:rPr lang="en-IN" sz="2000" dirty="0">
                <a:solidFill>
                  <a:schemeClr val="accent6"/>
                </a:solidFill>
              </a:rPr>
              <a:t>Characteristics of the populace</a:t>
            </a:r>
          </a:p>
          <a:p>
            <a:pPr marL="400050" algn="just">
              <a:buAutoNum type="arabicParenBoth"/>
            </a:pPr>
            <a:r>
              <a:rPr lang="en-IN" sz="2000" dirty="0">
                <a:solidFill>
                  <a:schemeClr val="accent6"/>
                </a:solidFill>
              </a:rPr>
              <a:t>Extent of salvaging and recycling</a:t>
            </a:r>
          </a:p>
          <a:p>
            <a:pPr marL="400050" algn="just">
              <a:buAutoNum type="arabicParenBoth"/>
            </a:pPr>
            <a:r>
              <a:rPr lang="en-IN" sz="2000" dirty="0">
                <a:solidFill>
                  <a:schemeClr val="accent6"/>
                </a:solidFill>
              </a:rPr>
              <a:t>Public attitudes</a:t>
            </a:r>
          </a:p>
          <a:p>
            <a:pPr marL="400050" algn="just">
              <a:buAutoNum type="arabicParenBoth"/>
            </a:pPr>
            <a:r>
              <a:rPr lang="en-IN" sz="2000" dirty="0">
                <a:solidFill>
                  <a:schemeClr val="accent6"/>
                </a:solidFill>
              </a:rPr>
              <a:t>Legislation</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16</a:t>
            </a:fld>
            <a:endParaRPr lang="en-US" altLang="en-US" dirty="0"/>
          </a:p>
        </p:txBody>
      </p:sp>
    </p:spTree>
    <p:extLst>
      <p:ext uri="{BB962C8B-B14F-4D97-AF65-F5344CB8AC3E}">
        <p14:creationId xmlns:p14="http://schemas.microsoft.com/office/powerpoint/2010/main" val="3247931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MSW generation data for India</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400" y="1143000"/>
            <a:ext cx="8839200" cy="4957409"/>
          </a:xfrm>
        </p:spPr>
        <p:txBody>
          <a:bodyPr>
            <a:noAutofit/>
          </a:bodyPr>
          <a:lstStyle/>
          <a:p>
            <a:pPr marL="0" indent="0" algn="just">
              <a:buNone/>
            </a:pPr>
            <a:r>
              <a:rPr lang="en-US" sz="2000" b="1" u="sng" dirty="0">
                <a:solidFill>
                  <a:schemeClr val="accent6"/>
                </a:solidFill>
              </a:rPr>
              <a:t>NEERI Study (2004-2005)</a:t>
            </a:r>
          </a:p>
          <a:p>
            <a:pPr algn="just">
              <a:buFont typeface="Wingdings" panose="05000000000000000000" pitchFamily="2" charset="2"/>
              <a:buChar char="Ø"/>
            </a:pPr>
            <a:r>
              <a:rPr lang="en-US" sz="2000" dirty="0">
                <a:solidFill>
                  <a:schemeClr val="accent6"/>
                </a:solidFill>
              </a:rPr>
              <a:t>59 cities (35 metro cities and 24 state capitals) were studied</a:t>
            </a:r>
          </a:p>
          <a:p>
            <a:pPr algn="just">
              <a:buFont typeface="Wingdings" panose="05000000000000000000" pitchFamily="2" charset="2"/>
              <a:buChar char="Ø"/>
            </a:pPr>
            <a:r>
              <a:rPr lang="en-US" sz="2000" dirty="0">
                <a:solidFill>
                  <a:schemeClr val="accent6"/>
                </a:solidFill>
              </a:rPr>
              <a:t>Waste generation rate varies from 0.12 to 0.60 kg/capita/day. </a:t>
            </a:r>
          </a:p>
          <a:p>
            <a:pPr algn="just">
              <a:buFont typeface="Wingdings" panose="05000000000000000000" pitchFamily="2" charset="2"/>
              <a:buChar char="Ø"/>
            </a:pPr>
            <a:r>
              <a:rPr lang="en-US" sz="2000" dirty="0">
                <a:solidFill>
                  <a:schemeClr val="accent6"/>
                </a:solidFill>
              </a:rPr>
              <a:t>Analysis of physical composition indicates that:</a:t>
            </a:r>
          </a:p>
          <a:p>
            <a:pPr algn="just">
              <a:buFont typeface="Wingdings" panose="05000000000000000000" pitchFamily="2" charset="2"/>
              <a:buChar char="Ø"/>
            </a:pPr>
            <a:r>
              <a:rPr lang="en-US" sz="2000" dirty="0">
                <a:solidFill>
                  <a:schemeClr val="accent2"/>
                </a:solidFill>
              </a:rPr>
              <a:t>Total compostable matter in the waste ~ 40%–60%, </a:t>
            </a:r>
          </a:p>
          <a:p>
            <a:pPr algn="just">
              <a:buFont typeface="Wingdings" panose="05000000000000000000" pitchFamily="2" charset="2"/>
              <a:buChar char="Ø"/>
            </a:pPr>
            <a:r>
              <a:rPr lang="en-US" sz="2000" dirty="0">
                <a:solidFill>
                  <a:schemeClr val="accent2"/>
                </a:solidFill>
              </a:rPr>
              <a:t>Recyclable fraction ~ 10%–25%. </a:t>
            </a:r>
          </a:p>
          <a:p>
            <a:pPr algn="just">
              <a:buFont typeface="Wingdings" panose="05000000000000000000" pitchFamily="2" charset="2"/>
              <a:buChar char="Ø"/>
            </a:pPr>
            <a:r>
              <a:rPr lang="en-US" sz="2000" dirty="0">
                <a:solidFill>
                  <a:schemeClr val="accent6"/>
                </a:solidFill>
              </a:rPr>
              <a:t>The moisture content in the MSW ~ 30%–60% </a:t>
            </a:r>
          </a:p>
          <a:p>
            <a:pPr algn="just">
              <a:buFont typeface="Wingdings" panose="05000000000000000000" pitchFamily="2" charset="2"/>
              <a:buChar char="Ø"/>
            </a:pPr>
            <a:r>
              <a:rPr lang="en-US" sz="2000" dirty="0">
                <a:solidFill>
                  <a:schemeClr val="accent6"/>
                </a:solidFill>
              </a:rPr>
              <a:t>C/N ratio is 20–40.</a:t>
            </a:r>
          </a:p>
          <a:p>
            <a:pPr algn="just">
              <a:buFont typeface="Wingdings" panose="05000000000000000000" pitchFamily="2" charset="2"/>
              <a:buChar char="Ø"/>
            </a:pPr>
            <a:endParaRPr lang="en-US" sz="2000" dirty="0">
              <a:solidFill>
                <a:schemeClr val="accent6"/>
              </a:solidFill>
            </a:endParaRPr>
          </a:p>
          <a:p>
            <a:pPr marL="0" indent="0" algn="just">
              <a:buNone/>
            </a:pPr>
            <a:r>
              <a:rPr lang="en-US" sz="2000" b="1" u="sng" dirty="0">
                <a:solidFill>
                  <a:schemeClr val="accent6"/>
                </a:solidFill>
              </a:rPr>
              <a:t>CPCB Study (2013-2014)</a:t>
            </a:r>
          </a:p>
          <a:p>
            <a:pPr algn="just">
              <a:buFont typeface="Wingdings" panose="05000000000000000000" pitchFamily="2" charset="2"/>
              <a:buChar char="Ø"/>
            </a:pPr>
            <a:r>
              <a:rPr lang="en-US" sz="2000" dirty="0">
                <a:solidFill>
                  <a:schemeClr val="accent6"/>
                </a:solidFill>
              </a:rPr>
              <a:t>1,43,449 </a:t>
            </a:r>
            <a:r>
              <a:rPr lang="en-US" sz="2000" dirty="0" err="1">
                <a:solidFill>
                  <a:schemeClr val="accent6"/>
                </a:solidFill>
              </a:rPr>
              <a:t>tpd</a:t>
            </a:r>
            <a:r>
              <a:rPr lang="en-US" sz="2000" dirty="0">
                <a:solidFill>
                  <a:schemeClr val="accent6"/>
                </a:solidFill>
              </a:rPr>
              <a:t> of MSW was generated for 34 states and union territories. </a:t>
            </a:r>
          </a:p>
          <a:p>
            <a:pPr algn="just">
              <a:buFont typeface="Wingdings" panose="05000000000000000000" pitchFamily="2" charset="2"/>
              <a:buChar char="Ø"/>
            </a:pPr>
            <a:r>
              <a:rPr lang="en-US" sz="2000" dirty="0">
                <a:solidFill>
                  <a:schemeClr val="accent6"/>
                </a:solidFill>
              </a:rPr>
              <a:t>The average rate of waste generation is 0.11 kg/capita/day. </a:t>
            </a:r>
          </a:p>
          <a:p>
            <a:pPr algn="just">
              <a:buFont typeface="Wingdings" panose="05000000000000000000" pitchFamily="2" charset="2"/>
              <a:buChar char="Ø"/>
            </a:pPr>
            <a:endParaRPr lang="en-US"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17</a:t>
            </a:fld>
            <a:endParaRPr lang="en-US" altLang="en-US" dirty="0"/>
          </a:p>
        </p:txBody>
      </p:sp>
      <p:pic>
        <p:nvPicPr>
          <p:cNvPr id="2" name="Lecture_1_Slide_19">
            <a:hlinkClick r:id="" action="ppaction://media"/>
            <a:extLst>
              <a:ext uri="{FF2B5EF4-FFF2-40B4-BE49-F238E27FC236}">
                <a16:creationId xmlns:a16="http://schemas.microsoft.com/office/drawing/2014/main" id="{75335991-4B39-4FF2-93BD-4BC6B3CAD8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400" y="6238875"/>
            <a:ext cx="609600" cy="609600"/>
          </a:xfrm>
          <a:prstGeom prst="rect">
            <a:avLst/>
          </a:prstGeom>
        </p:spPr>
      </p:pic>
    </p:spTree>
    <p:extLst>
      <p:ext uri="{BB962C8B-B14F-4D97-AF65-F5344CB8AC3E}">
        <p14:creationId xmlns:p14="http://schemas.microsoft.com/office/powerpoint/2010/main" val="320628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9525"/>
            <a:ext cx="8229600" cy="1143000"/>
          </a:xfrm>
        </p:spPr>
        <p:txBody>
          <a:bodyPr/>
          <a:lstStyle/>
          <a:p>
            <a:r>
              <a:rPr lang="en-IN" sz="3600" dirty="0"/>
              <a:t>Need for an effective</a:t>
            </a:r>
            <a:br>
              <a:rPr lang="en-IN" sz="3600" dirty="0"/>
            </a:br>
            <a:r>
              <a:rPr lang="en-IN" sz="3600" dirty="0"/>
              <a:t>Solid Waste Management</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400" y="1403441"/>
            <a:ext cx="8839200" cy="4318934"/>
          </a:xfrm>
        </p:spPr>
        <p:txBody>
          <a:bodyPr>
            <a:noAutofit/>
          </a:bodyPr>
          <a:lstStyle/>
          <a:p>
            <a:pPr algn="just">
              <a:buFont typeface="Arial" panose="020B0604020202020204" pitchFamily="34" charset="0"/>
              <a:buChar char="•"/>
            </a:pPr>
            <a:r>
              <a:rPr lang="en-IN" sz="2000" dirty="0">
                <a:solidFill>
                  <a:schemeClr val="accent6"/>
                </a:solidFill>
              </a:rPr>
              <a:t>Black Death (</a:t>
            </a:r>
            <a:r>
              <a:rPr lang="en-US" sz="2000" i="1" dirty="0">
                <a:solidFill>
                  <a:schemeClr val="accent6"/>
                </a:solidFill>
              </a:rPr>
              <a:t>Yersinia pestis</a:t>
            </a:r>
            <a:r>
              <a:rPr lang="en-IN" sz="2000" dirty="0">
                <a:solidFill>
                  <a:schemeClr val="accent6"/>
                </a:solidFill>
              </a:rPr>
              <a:t>) 14</a:t>
            </a:r>
            <a:r>
              <a:rPr lang="en-IN" sz="2000" baseline="30000" dirty="0">
                <a:solidFill>
                  <a:schemeClr val="accent6"/>
                </a:solidFill>
              </a:rPr>
              <a:t>th</a:t>
            </a:r>
            <a:r>
              <a:rPr lang="en-IN" sz="2000" dirty="0">
                <a:solidFill>
                  <a:schemeClr val="accent6"/>
                </a:solidFill>
              </a:rPr>
              <a:t> century Europe, which killed 1/3 of European population.</a:t>
            </a:r>
          </a:p>
          <a:p>
            <a:pPr lvl="1" algn="just">
              <a:buFont typeface="Arial" panose="020B0604020202020204" pitchFamily="34" charset="0"/>
              <a:buChar char="•"/>
            </a:pPr>
            <a:r>
              <a:rPr lang="en-US" sz="2000" dirty="0">
                <a:solidFill>
                  <a:schemeClr val="accent6"/>
                </a:solidFill>
              </a:rPr>
              <a:t>Bacteria thrived due to the prevailing sanitary conditions in the cities.</a:t>
            </a:r>
          </a:p>
          <a:p>
            <a:pPr lvl="1" algn="just">
              <a:buFont typeface="Arial" panose="020B0604020202020204" pitchFamily="34" charset="0"/>
              <a:buChar char="•"/>
            </a:pPr>
            <a:r>
              <a:rPr lang="en-US" sz="2000" dirty="0">
                <a:solidFill>
                  <a:schemeClr val="accent6"/>
                </a:solidFill>
              </a:rPr>
              <a:t>Yersinia infects fleas, which travel on rats and huge populations of rats could be found in every major city in Europe.</a:t>
            </a:r>
          </a:p>
          <a:p>
            <a:pPr lvl="1" algn="just">
              <a:buFont typeface="Arial" panose="020B0604020202020204" pitchFamily="34" charset="0"/>
              <a:buChar char="•"/>
            </a:pPr>
            <a:r>
              <a:rPr lang="en-US" sz="2000" dirty="0">
                <a:solidFill>
                  <a:schemeClr val="accent6"/>
                </a:solidFill>
              </a:rPr>
              <a:t>Improper collection and disposal of a society’s refuse.</a:t>
            </a:r>
          </a:p>
          <a:p>
            <a:pPr algn="just">
              <a:buFont typeface="Arial" panose="020B0604020202020204" pitchFamily="34" charset="0"/>
              <a:buChar char="•"/>
            </a:pPr>
            <a:endParaRPr lang="en-IN" sz="2000" dirty="0">
              <a:solidFill>
                <a:schemeClr val="accent6"/>
              </a:solidFill>
            </a:endParaRPr>
          </a:p>
          <a:p>
            <a:pPr algn="just">
              <a:buFont typeface="Arial" panose="020B0604020202020204" pitchFamily="34" charset="0"/>
              <a:buChar char="•"/>
            </a:pPr>
            <a:r>
              <a:rPr lang="en-IN" sz="2000" dirty="0">
                <a:solidFill>
                  <a:schemeClr val="accent6"/>
                </a:solidFill>
              </a:rPr>
              <a:t>Outbreak of Pneumonic Plague in September 1994 in Surat City of Gujarat.</a:t>
            </a:r>
          </a:p>
          <a:p>
            <a:pPr lvl="1" algn="just">
              <a:buFont typeface="Arial" panose="020B0604020202020204" pitchFamily="34" charset="0"/>
              <a:buChar char="•"/>
            </a:pPr>
            <a:r>
              <a:rPr lang="en-US" sz="2000" dirty="0">
                <a:solidFill>
                  <a:schemeClr val="accent6"/>
                </a:solidFill>
              </a:rPr>
              <a:t>“Crowded living conditions and refuse contaminated flood waters around the shanty towns of Surat provided a breeding ground for rats and infected fleas”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18</a:t>
            </a:fld>
            <a:endParaRPr lang="en-US" altLang="en-US" dirty="0"/>
          </a:p>
        </p:txBody>
      </p:sp>
      <p:sp>
        <p:nvSpPr>
          <p:cNvPr id="2" name="Rectangle 1">
            <a:extLst>
              <a:ext uri="{FF2B5EF4-FFF2-40B4-BE49-F238E27FC236}">
                <a16:creationId xmlns:a16="http://schemas.microsoft.com/office/drawing/2014/main" id="{54F3E3DE-C65C-407A-AD67-0C803E3CEBA7}"/>
              </a:ext>
            </a:extLst>
          </p:cNvPr>
          <p:cNvSpPr/>
          <p:nvPr/>
        </p:nvSpPr>
        <p:spPr>
          <a:xfrm>
            <a:off x="0" y="6110615"/>
            <a:ext cx="9144000" cy="523220"/>
          </a:xfrm>
          <a:prstGeom prst="rect">
            <a:avLst/>
          </a:prstGeom>
        </p:spPr>
        <p:txBody>
          <a:bodyPr wrap="square">
            <a:spAutoFit/>
          </a:bodyPr>
          <a:lstStyle/>
          <a:p>
            <a:pPr algn="ctr"/>
            <a:r>
              <a:rPr lang="en-US" sz="1400" dirty="0"/>
              <a:t>Clem, Angela &amp; </a:t>
            </a:r>
            <a:r>
              <a:rPr lang="en-US" sz="1400" dirty="0" err="1"/>
              <a:t>Galwankar</a:t>
            </a:r>
            <a:r>
              <a:rPr lang="en-US" sz="1400" dirty="0"/>
              <a:t>, Sagar. (2005). Plague: A decade since the 1994 outbreaks in India. The Journal of the Association of Physicians of India. 53. 457-64. </a:t>
            </a:r>
          </a:p>
        </p:txBody>
      </p:sp>
      <p:pic>
        <p:nvPicPr>
          <p:cNvPr id="3" name="Lecture_1_Slide_20">
            <a:hlinkClick r:id="" action="ppaction://media"/>
            <a:extLst>
              <a:ext uri="{FF2B5EF4-FFF2-40B4-BE49-F238E27FC236}">
                <a16:creationId xmlns:a16="http://schemas.microsoft.com/office/drawing/2014/main" id="{BD50577C-8D38-4CE7-B8EA-296BC8B14B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400" y="6305550"/>
            <a:ext cx="609600" cy="609600"/>
          </a:xfrm>
          <a:prstGeom prst="rect">
            <a:avLst/>
          </a:prstGeom>
        </p:spPr>
      </p:pic>
    </p:spTree>
    <p:extLst>
      <p:ext uri="{BB962C8B-B14F-4D97-AF65-F5344CB8AC3E}">
        <p14:creationId xmlns:p14="http://schemas.microsoft.com/office/powerpoint/2010/main" val="226765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8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Functional elements of a solid waste management system</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19</a:t>
            </a:fld>
            <a:endParaRPr lang="en-US" altLang="en-US" dirty="0"/>
          </a:p>
        </p:txBody>
      </p:sp>
      <p:pic>
        <p:nvPicPr>
          <p:cNvPr id="8" name="Picture 7">
            <a:extLst>
              <a:ext uri="{FF2B5EF4-FFF2-40B4-BE49-F238E27FC236}">
                <a16:creationId xmlns:a16="http://schemas.microsoft.com/office/drawing/2014/main" id="{365BFF96-8DB1-4703-9FB3-B074E281CCC9}"/>
              </a:ext>
            </a:extLst>
          </p:cNvPr>
          <p:cNvPicPr>
            <a:picLocks noChangeAspect="1"/>
          </p:cNvPicPr>
          <p:nvPr/>
        </p:nvPicPr>
        <p:blipFill>
          <a:blip r:embed="rId5"/>
          <a:stretch>
            <a:fillRect/>
          </a:stretch>
        </p:blipFill>
        <p:spPr>
          <a:xfrm>
            <a:off x="245575" y="1544029"/>
            <a:ext cx="8652850" cy="3769941"/>
          </a:xfrm>
          <a:prstGeom prst="rect">
            <a:avLst/>
          </a:prstGeom>
          <a:ln>
            <a:solidFill>
              <a:srgbClr val="663300"/>
            </a:solidFill>
          </a:ln>
        </p:spPr>
      </p:pic>
      <p:pic>
        <p:nvPicPr>
          <p:cNvPr id="2" name="Lecture_1_Slide_21">
            <a:hlinkClick r:id="" action="ppaction://media"/>
            <a:extLst>
              <a:ext uri="{FF2B5EF4-FFF2-40B4-BE49-F238E27FC236}">
                <a16:creationId xmlns:a16="http://schemas.microsoft.com/office/drawing/2014/main" id="{FA7EB154-2A40-4BFB-9D38-07A492E9FB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6187329"/>
            <a:ext cx="609600" cy="609600"/>
          </a:xfrm>
          <a:prstGeom prst="rect">
            <a:avLst/>
          </a:prstGeom>
        </p:spPr>
      </p:pic>
    </p:spTree>
    <p:extLst>
      <p:ext uri="{BB962C8B-B14F-4D97-AF65-F5344CB8AC3E}">
        <p14:creationId xmlns:p14="http://schemas.microsoft.com/office/powerpoint/2010/main" val="397230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7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11"/>
          <p:cNvSpPr>
            <a:spLocks noChangeArrowheads="1"/>
          </p:cNvSpPr>
          <p:nvPr/>
        </p:nvSpPr>
        <p:spPr bwMode="auto">
          <a:xfrm>
            <a:off x="3440917" y="195188"/>
            <a:ext cx="2262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19138">
              <a:spcBef>
                <a:spcPct val="20000"/>
              </a:spcBef>
              <a:buChar char="•"/>
              <a:tabLst>
                <a:tab pos="2154238" algn="l"/>
              </a:tabLst>
              <a:defRPr sz="3200">
                <a:solidFill>
                  <a:schemeClr val="tx1"/>
                </a:solidFill>
                <a:latin typeface="Arial" panose="020B0604020202020204" pitchFamily="34" charset="0"/>
                <a:ea typeface="MS PGothic" panose="020B0600070205080204" pitchFamily="34" charset="-128"/>
              </a:defRPr>
            </a:lvl1pPr>
            <a:lvl2pPr marL="742950" indent="-285750" defTabSz="719138">
              <a:spcBef>
                <a:spcPct val="20000"/>
              </a:spcBef>
              <a:buChar char="–"/>
              <a:tabLst>
                <a:tab pos="2154238" algn="l"/>
              </a:tabLst>
              <a:defRPr sz="2800">
                <a:solidFill>
                  <a:schemeClr val="tx1"/>
                </a:solidFill>
                <a:latin typeface="Arial" panose="020B0604020202020204" pitchFamily="34" charset="0"/>
                <a:ea typeface="MS PGothic" panose="020B0600070205080204" pitchFamily="34" charset="-128"/>
              </a:defRPr>
            </a:lvl2pPr>
            <a:lvl3pPr marL="1143000" indent="-228600" defTabSz="719138">
              <a:spcBef>
                <a:spcPct val="20000"/>
              </a:spcBef>
              <a:buChar char="•"/>
              <a:tabLst>
                <a:tab pos="2154238" algn="l"/>
              </a:tabLst>
              <a:defRPr sz="2400">
                <a:solidFill>
                  <a:schemeClr val="tx1"/>
                </a:solidFill>
                <a:latin typeface="Arial" panose="020B0604020202020204" pitchFamily="34" charset="0"/>
                <a:ea typeface="MS PGothic" panose="020B0600070205080204" pitchFamily="34" charset="-128"/>
              </a:defRPr>
            </a:lvl3pPr>
            <a:lvl4pPr marL="16002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4pPr>
            <a:lvl5pPr marL="20574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5pPr>
            <a:lvl6pPr marL="25146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6pPr>
            <a:lvl7pPr marL="29718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7pPr>
            <a:lvl8pPr marL="34290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8pPr>
            <a:lvl9pPr marL="38862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IN" altLang="en-US" sz="3600" b="1" u="sng" dirty="0">
                <a:solidFill>
                  <a:srgbClr val="0070C0"/>
                </a:solidFill>
              </a:rPr>
              <a:t>Module C</a:t>
            </a:r>
          </a:p>
        </p:txBody>
      </p:sp>
      <p:sp>
        <p:nvSpPr>
          <p:cNvPr id="2" name="Slide Number Placeholder 1">
            <a:extLst>
              <a:ext uri="{FF2B5EF4-FFF2-40B4-BE49-F238E27FC236}">
                <a16:creationId xmlns:a16="http://schemas.microsoft.com/office/drawing/2014/main" id="{9F57A1D8-6EB9-417A-9E42-FE7AB2D973DC}"/>
              </a:ext>
            </a:extLst>
          </p:cNvPr>
          <p:cNvSpPr>
            <a:spLocks noGrp="1"/>
          </p:cNvSpPr>
          <p:nvPr>
            <p:ph type="sldNum" sz="quarter" idx="12"/>
          </p:nvPr>
        </p:nvSpPr>
        <p:spPr>
          <a:xfrm>
            <a:off x="7001522" y="6381750"/>
            <a:ext cx="2133600" cy="476250"/>
          </a:xfrm>
        </p:spPr>
        <p:txBody>
          <a:bodyPr/>
          <a:lstStyle/>
          <a:p>
            <a:pPr>
              <a:defRPr/>
            </a:pPr>
            <a:fld id="{5E9EB2F0-A301-428E-B310-B3C15EA34970}" type="slidenum">
              <a:rPr lang="en-US" altLang="en-US" smtClean="0"/>
              <a:pPr>
                <a:defRPr/>
              </a:pPr>
              <a:t>2</a:t>
            </a:fld>
            <a:endParaRPr lang="en-US" altLang="en-US"/>
          </a:p>
        </p:txBody>
      </p:sp>
      <p:sp>
        <p:nvSpPr>
          <p:cNvPr id="7" name="Rectangle 3">
            <a:extLst>
              <a:ext uri="{FF2B5EF4-FFF2-40B4-BE49-F238E27FC236}">
                <a16:creationId xmlns:a16="http://schemas.microsoft.com/office/drawing/2014/main" id="{36D44954-3044-4CC7-B784-E0C9CB057E9C}"/>
              </a:ext>
            </a:extLst>
          </p:cNvPr>
          <p:cNvSpPr txBox="1">
            <a:spLocks noChangeArrowheads="1"/>
          </p:cNvSpPr>
          <p:nvPr/>
        </p:nvSpPr>
        <p:spPr bwMode="auto">
          <a:xfrm>
            <a:off x="457196" y="1166018"/>
            <a:ext cx="8229600" cy="5215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pitchFamily="34" charset="-128"/>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defRPr>
            </a:lvl2pPr>
            <a:lvl3pPr marL="914400" indent="0" algn="ctr" rtl="0" eaLnBrk="0" fontAlgn="base" hangingPunct="0">
              <a:spcBef>
                <a:spcPct val="20000"/>
              </a:spcBef>
              <a:spcAft>
                <a:spcPct val="0"/>
              </a:spcAft>
              <a:buNone/>
              <a:defRPr sz="2400">
                <a:solidFill>
                  <a:schemeClr val="tx1"/>
                </a:solidFill>
                <a:latin typeface="+mn-lt"/>
                <a:ea typeface="MS PGothic" panose="020B0600070205080204" pitchFamily="34" charset="-128"/>
              </a:defRPr>
            </a:lvl3pPr>
            <a:lvl4pPr marL="1371600" indent="0" algn="ctr" rtl="0" eaLnBrk="0" fontAlgn="base" hangingPunct="0">
              <a:spcBef>
                <a:spcPct val="20000"/>
              </a:spcBef>
              <a:spcAft>
                <a:spcPct val="0"/>
              </a:spcAft>
              <a:buNone/>
              <a:defRPr sz="2000">
                <a:solidFill>
                  <a:schemeClr val="tx1"/>
                </a:solidFill>
                <a:latin typeface="+mn-lt"/>
                <a:ea typeface="MS PGothic" panose="020B0600070205080204" pitchFamily="34" charset="-128"/>
              </a:defRPr>
            </a:lvl4pPr>
            <a:lvl5pPr marL="1828800" indent="0" algn="ctr" rtl="0" eaLnBrk="0" fontAlgn="base" hangingPunct="0">
              <a:spcBef>
                <a:spcPct val="20000"/>
              </a:spcBef>
              <a:spcAft>
                <a:spcPct val="0"/>
              </a:spcAft>
              <a:buNone/>
              <a:defRPr sz="2000">
                <a:solidFill>
                  <a:schemeClr val="tx1"/>
                </a:solidFill>
                <a:latin typeface="+mn-lt"/>
                <a:ea typeface="MS PGothic" panose="020B0600070205080204" pitchFamily="34" charset="-128"/>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r>
              <a:rPr lang="en-US" altLang="en-US" b="1" kern="0" dirty="0">
                <a:solidFill>
                  <a:srgbClr val="0070C0"/>
                </a:solidFill>
              </a:rPr>
              <a:t>Objectives of the Solid Waste Management Module</a:t>
            </a:r>
          </a:p>
          <a:p>
            <a:pPr marL="571500" indent="-571500" algn="just">
              <a:buFont typeface="Wingdings" panose="05000000000000000000" pitchFamily="2" charset="2"/>
              <a:buChar char="Ø"/>
            </a:pPr>
            <a:endParaRPr lang="en-US" altLang="en-US" sz="2400" kern="0" dirty="0"/>
          </a:p>
          <a:p>
            <a:pPr marL="457200" indent="-457200" algn="just">
              <a:buAutoNum type="arabicParenBoth"/>
            </a:pPr>
            <a:r>
              <a:rPr lang="en-US" altLang="en-US" sz="2400" kern="0" dirty="0"/>
              <a:t>Identify the various types of solid wastes, their sources and understand their characteristics.</a:t>
            </a:r>
          </a:p>
          <a:p>
            <a:pPr marL="457200" indent="-457200" algn="just">
              <a:buAutoNum type="arabicParenBoth"/>
            </a:pPr>
            <a:endParaRPr lang="en-US" altLang="en-US" sz="2400" kern="0" dirty="0"/>
          </a:p>
          <a:p>
            <a:pPr marL="457200" indent="-457200" algn="just">
              <a:buAutoNum type="arabicParenBoth"/>
            </a:pPr>
            <a:r>
              <a:rPr lang="en-US" altLang="en-US" sz="2400" kern="0" dirty="0"/>
              <a:t>Comprehend the functional elements of a solid waste management system.</a:t>
            </a:r>
          </a:p>
          <a:p>
            <a:pPr marL="457200" indent="-457200" algn="just">
              <a:buAutoNum type="arabicParenBoth"/>
            </a:pPr>
            <a:endParaRPr lang="en-US" altLang="en-US" sz="2400" kern="0" dirty="0"/>
          </a:p>
          <a:p>
            <a:pPr marL="457200" indent="-457200" algn="just">
              <a:buAutoNum type="arabicParenBoth"/>
            </a:pPr>
            <a:r>
              <a:rPr lang="en-US" altLang="en-US" sz="2400" kern="0" dirty="0"/>
              <a:t>Analyze and evaluate the engineering aspects associated with the management of solid waste from the point of generation to final disposal.</a:t>
            </a:r>
          </a:p>
        </p:txBody>
      </p:sp>
    </p:spTree>
    <p:extLst>
      <p:ext uri="{BB962C8B-B14F-4D97-AF65-F5344CB8AC3E}">
        <p14:creationId xmlns:p14="http://schemas.microsoft.com/office/powerpoint/2010/main" val="2818165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200" dirty="0"/>
              <a:t>Solid Waste Management System in India</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20</a:t>
            </a:fld>
            <a:endParaRPr lang="en-US" altLang="en-US" dirty="0"/>
          </a:p>
        </p:txBody>
      </p:sp>
      <p:pic>
        <p:nvPicPr>
          <p:cNvPr id="2" name="Picture 1">
            <a:extLst>
              <a:ext uri="{FF2B5EF4-FFF2-40B4-BE49-F238E27FC236}">
                <a16:creationId xmlns:a16="http://schemas.microsoft.com/office/drawing/2014/main" id="{CC609738-F070-4919-BA22-FB6E3B8FC416}"/>
              </a:ext>
            </a:extLst>
          </p:cNvPr>
          <p:cNvPicPr>
            <a:picLocks noChangeAspect="1"/>
          </p:cNvPicPr>
          <p:nvPr/>
        </p:nvPicPr>
        <p:blipFill>
          <a:blip r:embed="rId5"/>
          <a:stretch>
            <a:fillRect/>
          </a:stretch>
        </p:blipFill>
        <p:spPr>
          <a:xfrm>
            <a:off x="676273" y="1163033"/>
            <a:ext cx="7791450" cy="4781550"/>
          </a:xfrm>
          <a:prstGeom prst="rect">
            <a:avLst/>
          </a:prstGeom>
        </p:spPr>
      </p:pic>
      <p:sp>
        <p:nvSpPr>
          <p:cNvPr id="6" name="Rectangle 5">
            <a:extLst>
              <a:ext uri="{FF2B5EF4-FFF2-40B4-BE49-F238E27FC236}">
                <a16:creationId xmlns:a16="http://schemas.microsoft.com/office/drawing/2014/main" id="{FA417524-963E-465C-A632-52C013A8DD8E}"/>
              </a:ext>
            </a:extLst>
          </p:cNvPr>
          <p:cNvSpPr/>
          <p:nvPr/>
        </p:nvSpPr>
        <p:spPr>
          <a:xfrm>
            <a:off x="261938" y="6087130"/>
            <a:ext cx="8424860" cy="523220"/>
          </a:xfrm>
          <a:prstGeom prst="rect">
            <a:avLst/>
          </a:prstGeom>
        </p:spPr>
        <p:txBody>
          <a:bodyPr wrap="square">
            <a:spAutoFit/>
          </a:bodyPr>
          <a:lstStyle/>
          <a:p>
            <a:r>
              <a:rPr lang="en-US" sz="1400" dirty="0">
                <a:latin typeface="+mn-lt"/>
              </a:rPr>
              <a:t>Singh RP, Singh P, Araujo ASF, Ibrahim MH, </a:t>
            </a:r>
            <a:r>
              <a:rPr lang="en-US" sz="1400" dirty="0" err="1">
                <a:latin typeface="+mn-lt"/>
              </a:rPr>
              <a:t>Sulaiman</a:t>
            </a:r>
            <a:r>
              <a:rPr lang="en-US" sz="1400" dirty="0">
                <a:latin typeface="+mn-lt"/>
              </a:rPr>
              <a:t> O (2011a) Management of urban solid waste: vermicomposting a sustainable option. </a:t>
            </a:r>
            <a:r>
              <a:rPr lang="en-US" sz="1400" dirty="0" err="1">
                <a:latin typeface="+mn-lt"/>
              </a:rPr>
              <a:t>Resour</a:t>
            </a:r>
            <a:r>
              <a:rPr lang="en-US" sz="1400" dirty="0">
                <a:latin typeface="+mn-lt"/>
              </a:rPr>
              <a:t> </a:t>
            </a:r>
            <a:r>
              <a:rPr lang="en-US" sz="1400" dirty="0" err="1">
                <a:latin typeface="+mn-lt"/>
              </a:rPr>
              <a:t>Conserv</a:t>
            </a:r>
            <a:r>
              <a:rPr lang="en-US" sz="1400" dirty="0">
                <a:latin typeface="+mn-lt"/>
              </a:rPr>
              <a:t> </a:t>
            </a:r>
            <a:r>
              <a:rPr lang="en-US" sz="1400" dirty="0" err="1">
                <a:latin typeface="+mn-lt"/>
              </a:rPr>
              <a:t>Recycl</a:t>
            </a:r>
            <a:r>
              <a:rPr lang="en-US" sz="1400" dirty="0">
                <a:latin typeface="+mn-lt"/>
              </a:rPr>
              <a:t> 55(7):719–729</a:t>
            </a:r>
          </a:p>
        </p:txBody>
      </p:sp>
      <p:pic>
        <p:nvPicPr>
          <p:cNvPr id="3" name="Lecture_1_Slide_22">
            <a:hlinkClick r:id="" action="ppaction://media"/>
            <a:extLst>
              <a:ext uri="{FF2B5EF4-FFF2-40B4-BE49-F238E27FC236}">
                <a16:creationId xmlns:a16="http://schemas.microsoft.com/office/drawing/2014/main" id="{9C2775D3-D381-4829-B3B0-1BC5F41AE3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6187329"/>
            <a:ext cx="609600" cy="609600"/>
          </a:xfrm>
          <a:prstGeom prst="rect">
            <a:avLst/>
          </a:prstGeom>
        </p:spPr>
      </p:pic>
    </p:spTree>
    <p:extLst>
      <p:ext uri="{BB962C8B-B14F-4D97-AF65-F5344CB8AC3E}">
        <p14:creationId xmlns:p14="http://schemas.microsoft.com/office/powerpoint/2010/main" val="41514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9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Solid Waste Management in India</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3635477"/>
          </a:xfrm>
        </p:spPr>
        <p:txBody>
          <a:bodyPr>
            <a:noAutofit/>
          </a:bodyPr>
          <a:lstStyle/>
          <a:p>
            <a:pPr algn="just">
              <a:buFont typeface="Arial" panose="020B0604020202020204" pitchFamily="34" charset="0"/>
              <a:buChar char="•"/>
            </a:pPr>
            <a:r>
              <a:rPr lang="en-US" sz="2000" dirty="0">
                <a:solidFill>
                  <a:schemeClr val="accent6"/>
                </a:solidFill>
              </a:rPr>
              <a:t>In its scope, solid waste management includes all administrative, financial, legal, planning, and engineering functions involved in the whole spectrum of solutions to problems of solid wastes.</a:t>
            </a:r>
          </a:p>
          <a:p>
            <a:pPr algn="just">
              <a:buFont typeface="Arial" panose="020B0604020202020204" pitchFamily="34" charset="0"/>
              <a:buChar char="•"/>
            </a:pPr>
            <a:endParaRPr lang="en-US" sz="2000" u="sng" dirty="0">
              <a:solidFill>
                <a:srgbClr val="FF3399"/>
              </a:solidFill>
            </a:endParaRPr>
          </a:p>
          <a:p>
            <a:pPr algn="just">
              <a:buFont typeface="Arial" panose="020B0604020202020204" pitchFamily="34" charset="0"/>
              <a:buChar char="•"/>
            </a:pPr>
            <a:r>
              <a:rPr lang="en-US" sz="2000" u="sng" dirty="0">
                <a:solidFill>
                  <a:srgbClr val="FF3399"/>
                </a:solidFill>
              </a:rPr>
              <a:t>Swachh Bharat Vision Statement</a:t>
            </a:r>
            <a:r>
              <a:rPr lang="en-US" sz="2000" dirty="0">
                <a:solidFill>
                  <a:srgbClr val="FF3399"/>
                </a:solidFill>
              </a:rPr>
              <a:t> </a:t>
            </a:r>
            <a:r>
              <a:rPr lang="en-US" sz="2000" dirty="0">
                <a:solidFill>
                  <a:schemeClr val="accent6"/>
                </a:solidFill>
              </a:rPr>
              <a:t>articulated in the address of The President of India in his address to the Joint Session of Parliament on 9</a:t>
            </a:r>
            <a:r>
              <a:rPr lang="en-US" sz="2000" baseline="30000" dirty="0">
                <a:solidFill>
                  <a:schemeClr val="accent6"/>
                </a:solidFill>
              </a:rPr>
              <a:t>th</a:t>
            </a:r>
            <a:r>
              <a:rPr lang="en-US" sz="2000" dirty="0">
                <a:solidFill>
                  <a:schemeClr val="accent6"/>
                </a:solidFill>
              </a:rPr>
              <a:t> June 2014: </a:t>
            </a:r>
          </a:p>
          <a:p>
            <a:pPr marL="0" indent="0" algn="just">
              <a:buNone/>
            </a:pPr>
            <a:endParaRPr lang="en-US" sz="2000" i="1" dirty="0">
              <a:solidFill>
                <a:schemeClr val="accent6"/>
              </a:solidFill>
            </a:endParaRPr>
          </a:p>
          <a:p>
            <a:pPr marL="0" indent="0" algn="just">
              <a:buNone/>
            </a:pPr>
            <a:r>
              <a:rPr lang="en-US" sz="2000" i="1" dirty="0">
                <a:solidFill>
                  <a:schemeClr val="accent6"/>
                </a:solidFill>
              </a:rPr>
              <a:t>“We must not tolerate the indignity of homes without toilets and public spaces littered with garbage. For ensuring hygiene, waste management and sanitation across the nation, a “Swachh Bharat Mission” will be launched…” </a:t>
            </a:r>
          </a:p>
          <a:p>
            <a:pPr algn="just">
              <a:buFont typeface="Arial" panose="020B0604020202020204" pitchFamily="34" charset="0"/>
              <a:buChar char="•"/>
            </a:pPr>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21</a:t>
            </a:fld>
            <a:endParaRPr lang="en-US" altLang="en-US" dirty="0"/>
          </a:p>
        </p:txBody>
      </p:sp>
      <p:pic>
        <p:nvPicPr>
          <p:cNvPr id="2" name="Picture 1">
            <a:extLst>
              <a:ext uri="{FF2B5EF4-FFF2-40B4-BE49-F238E27FC236}">
                <a16:creationId xmlns:a16="http://schemas.microsoft.com/office/drawing/2014/main" id="{14D006EE-8C4B-4AE3-B4F6-F403FD18B8A2}"/>
              </a:ext>
            </a:extLst>
          </p:cNvPr>
          <p:cNvPicPr>
            <a:picLocks noChangeAspect="1"/>
          </p:cNvPicPr>
          <p:nvPr/>
        </p:nvPicPr>
        <p:blipFill>
          <a:blip r:embed="rId5"/>
          <a:stretch>
            <a:fillRect/>
          </a:stretch>
        </p:blipFill>
        <p:spPr>
          <a:xfrm>
            <a:off x="3372715" y="5029034"/>
            <a:ext cx="2398568" cy="1371932"/>
          </a:xfrm>
          <a:prstGeom prst="rect">
            <a:avLst/>
          </a:prstGeom>
        </p:spPr>
      </p:pic>
      <p:pic>
        <p:nvPicPr>
          <p:cNvPr id="3" name="Lecture_1_Slide_23">
            <a:hlinkClick r:id="" action="ppaction://media"/>
            <a:extLst>
              <a:ext uri="{FF2B5EF4-FFF2-40B4-BE49-F238E27FC236}">
                <a16:creationId xmlns:a16="http://schemas.microsoft.com/office/drawing/2014/main" id="{86ED3B35-CEE3-4C77-9E21-F5B7D045DE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400" y="6238875"/>
            <a:ext cx="609600" cy="609600"/>
          </a:xfrm>
          <a:prstGeom prst="rect">
            <a:avLst/>
          </a:prstGeom>
        </p:spPr>
      </p:pic>
    </p:spTree>
    <p:extLst>
      <p:ext uri="{BB962C8B-B14F-4D97-AF65-F5344CB8AC3E}">
        <p14:creationId xmlns:p14="http://schemas.microsoft.com/office/powerpoint/2010/main" val="251724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1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IN" sz="3600" dirty="0"/>
              <a:t>Integrated Solid Waste Management Hierarchy</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22</a:t>
            </a:fld>
            <a:endParaRPr lang="en-US" altLang="en-US" dirty="0"/>
          </a:p>
        </p:txBody>
      </p:sp>
      <p:pic>
        <p:nvPicPr>
          <p:cNvPr id="3" name="Picture 2">
            <a:extLst>
              <a:ext uri="{FF2B5EF4-FFF2-40B4-BE49-F238E27FC236}">
                <a16:creationId xmlns:a16="http://schemas.microsoft.com/office/drawing/2014/main" id="{AB764C5D-366F-4333-B005-2A514B26F5C1}"/>
              </a:ext>
            </a:extLst>
          </p:cNvPr>
          <p:cNvPicPr>
            <a:picLocks noChangeAspect="1"/>
          </p:cNvPicPr>
          <p:nvPr/>
        </p:nvPicPr>
        <p:blipFill>
          <a:blip r:embed="rId5"/>
          <a:stretch>
            <a:fillRect/>
          </a:stretch>
        </p:blipFill>
        <p:spPr>
          <a:xfrm>
            <a:off x="166685" y="1425518"/>
            <a:ext cx="8810625" cy="4448175"/>
          </a:xfrm>
          <a:prstGeom prst="rect">
            <a:avLst/>
          </a:prstGeom>
        </p:spPr>
      </p:pic>
      <p:pic>
        <p:nvPicPr>
          <p:cNvPr id="2" name="Lecture_1_Slide_24">
            <a:hlinkClick r:id="" action="ppaction://media"/>
            <a:extLst>
              <a:ext uri="{FF2B5EF4-FFF2-40B4-BE49-F238E27FC236}">
                <a16:creationId xmlns:a16="http://schemas.microsoft.com/office/drawing/2014/main" id="{6E7320DB-AA59-4E48-8517-807BB63142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6685" y="6238875"/>
            <a:ext cx="609600" cy="609600"/>
          </a:xfrm>
          <a:prstGeom prst="rect">
            <a:avLst/>
          </a:prstGeom>
        </p:spPr>
      </p:pic>
    </p:spTree>
    <p:extLst>
      <p:ext uri="{BB962C8B-B14F-4D97-AF65-F5344CB8AC3E}">
        <p14:creationId xmlns:p14="http://schemas.microsoft.com/office/powerpoint/2010/main" val="1565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6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200" dirty="0"/>
              <a:t>Solid Waste Management in India</a:t>
            </a:r>
            <a:endParaRPr lang="en-IN" sz="32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1"/>
            <a:ext cx="8839200" cy="759541"/>
          </a:xfrm>
        </p:spPr>
        <p:txBody>
          <a:bodyPr>
            <a:noAutofit/>
          </a:bodyPr>
          <a:lstStyle/>
          <a:p>
            <a:pPr algn="just">
              <a:buFont typeface="Arial" panose="020B0604020202020204" pitchFamily="34" charset="0"/>
              <a:buChar char="•"/>
            </a:pPr>
            <a:r>
              <a:rPr lang="en-US" sz="2000" dirty="0">
                <a:solidFill>
                  <a:schemeClr val="accent6"/>
                </a:solidFill>
              </a:rPr>
              <a:t>Adopt suitable measures for waste minimization at source with an emphasis on the principles of 3Rs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23</a:t>
            </a:fld>
            <a:endParaRPr lang="en-US" altLang="en-US" dirty="0"/>
          </a:p>
        </p:txBody>
      </p:sp>
      <p:graphicFrame>
        <p:nvGraphicFramePr>
          <p:cNvPr id="2" name="Diagram 1">
            <a:extLst>
              <a:ext uri="{FF2B5EF4-FFF2-40B4-BE49-F238E27FC236}">
                <a16:creationId xmlns:a16="http://schemas.microsoft.com/office/drawing/2014/main" id="{9C1DD726-F155-4D75-8EC8-784666EE9244}"/>
              </a:ext>
            </a:extLst>
          </p:cNvPr>
          <p:cNvGraphicFramePr/>
          <p:nvPr>
            <p:extLst>
              <p:ext uri="{D42A27DB-BD31-4B8C-83A1-F6EECF244321}">
                <p14:modId xmlns:p14="http://schemas.microsoft.com/office/powerpoint/2010/main" val="2488456255"/>
              </p:ext>
            </p:extLst>
          </p:nvPr>
        </p:nvGraphicFramePr>
        <p:xfrm>
          <a:off x="2437322" y="1623684"/>
          <a:ext cx="4269356" cy="27031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Rectangle 5">
            <a:extLst>
              <a:ext uri="{FF2B5EF4-FFF2-40B4-BE49-F238E27FC236}">
                <a16:creationId xmlns:a16="http://schemas.microsoft.com/office/drawing/2014/main" id="{AD32B62A-8B6D-4875-98DB-11BDC1C66C8D}"/>
              </a:ext>
            </a:extLst>
          </p:cNvPr>
          <p:cNvSpPr/>
          <p:nvPr/>
        </p:nvSpPr>
        <p:spPr>
          <a:xfrm>
            <a:off x="304797" y="4326858"/>
            <a:ext cx="8534399" cy="1631216"/>
          </a:xfrm>
          <a:prstGeom prst="rect">
            <a:avLst/>
          </a:prstGeom>
        </p:spPr>
        <p:txBody>
          <a:bodyPr wrap="square">
            <a:spAutoFit/>
          </a:bodyPr>
          <a:lstStyle/>
          <a:p>
            <a:pPr marL="342900" indent="-342900" algn="just">
              <a:buFont typeface="Arial" panose="020B0604020202020204" pitchFamily="34" charset="0"/>
              <a:buChar char="•"/>
            </a:pPr>
            <a:r>
              <a:rPr lang="en-US" u="sng" dirty="0">
                <a:solidFill>
                  <a:srgbClr val="FF3399"/>
                </a:solidFill>
                <a:latin typeface="+mn-lt"/>
              </a:rPr>
              <a:t>Integrated SWM</a:t>
            </a:r>
            <a:r>
              <a:rPr lang="en-US" dirty="0">
                <a:solidFill>
                  <a:schemeClr val="accent6"/>
                </a:solidFill>
                <a:latin typeface="+mn-lt"/>
              </a:rPr>
              <a:t> is a strategic approach to MSW management in a sustainable manner by considering the generation, segregation, transfer, sorting, treatment, recovery, and disposal of waste in an integrated manner, with an emphasis on maximizing efficiency of resource use.</a:t>
            </a:r>
          </a:p>
        </p:txBody>
      </p:sp>
      <p:pic>
        <p:nvPicPr>
          <p:cNvPr id="3" name="Lecture_1_Slide_25">
            <a:hlinkClick r:id="" action="ppaction://media"/>
            <a:extLst>
              <a:ext uri="{FF2B5EF4-FFF2-40B4-BE49-F238E27FC236}">
                <a16:creationId xmlns:a16="http://schemas.microsoft.com/office/drawing/2014/main" id="{96B5B4AB-2E1A-41FA-B558-BE048026053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52399" y="6248400"/>
            <a:ext cx="609600" cy="609600"/>
          </a:xfrm>
          <a:prstGeom prst="rect">
            <a:avLst/>
          </a:prstGeom>
        </p:spPr>
      </p:pic>
    </p:spTree>
    <p:extLst>
      <p:ext uri="{BB962C8B-B14F-4D97-AF65-F5344CB8AC3E}">
        <p14:creationId xmlns:p14="http://schemas.microsoft.com/office/powerpoint/2010/main" val="177608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2800" dirty="0"/>
              <a:t>Legislations Governing Solid Waste Management</a:t>
            </a:r>
            <a:endParaRPr lang="en-IN" sz="28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1"/>
            <a:ext cx="8839200" cy="1396192"/>
          </a:xfrm>
        </p:spPr>
        <p:txBody>
          <a:bodyPr>
            <a:noAutofit/>
          </a:bodyPr>
          <a:lstStyle/>
          <a:p>
            <a:pPr algn="just">
              <a:buFont typeface="Arial" panose="020B0604020202020204" pitchFamily="34" charset="0"/>
              <a:buChar char="•"/>
            </a:pPr>
            <a:r>
              <a:rPr lang="en-US" sz="2400" dirty="0">
                <a:solidFill>
                  <a:schemeClr val="accent6"/>
                </a:solidFill>
              </a:rPr>
              <a:t>Environment (Protection) Act 1986</a:t>
            </a:r>
          </a:p>
          <a:p>
            <a:pPr lvl="1" algn="just">
              <a:buFont typeface="Arial" panose="020B0604020202020204" pitchFamily="34" charset="0"/>
              <a:buChar char="•"/>
            </a:pPr>
            <a:r>
              <a:rPr lang="en-US" sz="2000" dirty="0">
                <a:solidFill>
                  <a:schemeClr val="accent6"/>
                </a:solidFill>
              </a:rPr>
              <a:t>Solid Waste (Management and Handling) Rules, 2000</a:t>
            </a:r>
          </a:p>
          <a:p>
            <a:pPr lvl="1" algn="just">
              <a:buFont typeface="Arial" panose="020B0604020202020204" pitchFamily="34" charset="0"/>
              <a:buChar char="•"/>
            </a:pPr>
            <a:r>
              <a:rPr lang="en-US" sz="2000" dirty="0">
                <a:solidFill>
                  <a:schemeClr val="accent6"/>
                </a:solidFill>
              </a:rPr>
              <a:t>Municipal Solid Waste Management Rules, 2016</a:t>
            </a:r>
            <a:endParaRPr lang="en-US" sz="24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24</a:t>
            </a:fld>
            <a:endParaRPr lang="en-US" altLang="en-US" dirty="0"/>
          </a:p>
        </p:txBody>
      </p:sp>
      <p:graphicFrame>
        <p:nvGraphicFramePr>
          <p:cNvPr id="3" name="Table 8">
            <a:extLst>
              <a:ext uri="{FF2B5EF4-FFF2-40B4-BE49-F238E27FC236}">
                <a16:creationId xmlns:a16="http://schemas.microsoft.com/office/drawing/2014/main" id="{9FD67E25-5EB4-4EFA-91FB-95A82EADCD54}"/>
              </a:ext>
            </a:extLst>
          </p:cNvPr>
          <p:cNvGraphicFramePr>
            <a:graphicFrameLocks noGrp="1"/>
          </p:cNvGraphicFramePr>
          <p:nvPr/>
        </p:nvGraphicFramePr>
        <p:xfrm>
          <a:off x="457200" y="3023640"/>
          <a:ext cx="8229600" cy="2864138"/>
        </p:xfrm>
        <a:graphic>
          <a:graphicData uri="http://schemas.openxmlformats.org/drawingml/2006/table">
            <a:tbl>
              <a:tblPr firstRow="1" bandRow="1">
                <a:tableStyleId>{72833802-FEF1-4C79-8D5D-14CF1EAF98D9}</a:tableStyleId>
              </a:tblPr>
              <a:tblGrid>
                <a:gridCol w="2580968">
                  <a:extLst>
                    <a:ext uri="{9D8B030D-6E8A-4147-A177-3AD203B41FA5}">
                      <a16:colId xmlns:a16="http://schemas.microsoft.com/office/drawing/2014/main" val="2318238588"/>
                    </a:ext>
                  </a:extLst>
                </a:gridCol>
                <a:gridCol w="5648632">
                  <a:extLst>
                    <a:ext uri="{9D8B030D-6E8A-4147-A177-3AD203B41FA5}">
                      <a16:colId xmlns:a16="http://schemas.microsoft.com/office/drawing/2014/main" val="2346412782"/>
                    </a:ext>
                  </a:extLst>
                </a:gridCol>
              </a:tblGrid>
              <a:tr h="563389">
                <a:tc>
                  <a:txBody>
                    <a:bodyPr/>
                    <a:lstStyle/>
                    <a:p>
                      <a:pPr algn="ctr"/>
                      <a:r>
                        <a:rPr lang="en-US" sz="1600" dirty="0"/>
                        <a:t>Level of Government</a:t>
                      </a:r>
                    </a:p>
                  </a:txBody>
                  <a:tcPr anchor="ctr"/>
                </a:tc>
                <a:tc>
                  <a:txBody>
                    <a:bodyPr/>
                    <a:lstStyle/>
                    <a:p>
                      <a:pPr algn="ctr"/>
                      <a:r>
                        <a:rPr lang="en-US" sz="1600" dirty="0"/>
                        <a:t>Role</a:t>
                      </a:r>
                    </a:p>
                  </a:txBody>
                  <a:tcPr anchor="ctr"/>
                </a:tc>
                <a:extLst>
                  <a:ext uri="{0D108BD9-81ED-4DB2-BD59-A6C34878D82A}">
                    <a16:rowId xmlns:a16="http://schemas.microsoft.com/office/drawing/2014/main" val="230584516"/>
                  </a:ext>
                </a:extLst>
              </a:tr>
              <a:tr h="563389">
                <a:tc>
                  <a:txBody>
                    <a:bodyPr/>
                    <a:lstStyle/>
                    <a:p>
                      <a:pPr algn="ctr"/>
                      <a:r>
                        <a:rPr lang="en-US" sz="1600" dirty="0"/>
                        <a:t>Central</a:t>
                      </a:r>
                    </a:p>
                  </a:txBody>
                  <a:tcPr anchor="ctr"/>
                </a:tc>
                <a:tc>
                  <a:txBody>
                    <a:bodyPr/>
                    <a:lstStyle/>
                    <a:p>
                      <a:pPr algn="l"/>
                      <a:r>
                        <a:rPr lang="en-US" sz="1600" dirty="0"/>
                        <a:t>Development of Legal &amp; Policy Framework</a:t>
                      </a:r>
                    </a:p>
                  </a:txBody>
                  <a:tcPr anchor="ctr"/>
                </a:tc>
                <a:extLst>
                  <a:ext uri="{0D108BD9-81ED-4DB2-BD59-A6C34878D82A}">
                    <a16:rowId xmlns:a16="http://schemas.microsoft.com/office/drawing/2014/main" val="1651984779"/>
                  </a:ext>
                </a:extLst>
              </a:tr>
              <a:tr h="563389">
                <a:tc>
                  <a:txBody>
                    <a:bodyPr/>
                    <a:lstStyle/>
                    <a:p>
                      <a:pPr algn="ctr"/>
                      <a:r>
                        <a:rPr lang="en-US" sz="1600" dirty="0"/>
                        <a:t>State </a:t>
                      </a:r>
                    </a:p>
                  </a:txBody>
                  <a:tcPr anchor="ctr"/>
                </a:tc>
                <a:tc>
                  <a:txBody>
                    <a:bodyPr/>
                    <a:lstStyle/>
                    <a:p>
                      <a:pPr algn="l"/>
                      <a:r>
                        <a:rPr lang="en-US" sz="1600" dirty="0"/>
                        <a:t>Overall responsibility for the enforcement of the provisions of SWM rules and development of SWM strategy</a:t>
                      </a:r>
                    </a:p>
                  </a:txBody>
                  <a:tcPr anchor="ctr"/>
                </a:tc>
                <a:extLst>
                  <a:ext uri="{0D108BD9-81ED-4DB2-BD59-A6C34878D82A}">
                    <a16:rowId xmlns:a16="http://schemas.microsoft.com/office/drawing/2014/main" val="1777938964"/>
                  </a:ext>
                </a:extLst>
              </a:tr>
              <a:tr h="563389">
                <a:tc>
                  <a:txBody>
                    <a:bodyPr/>
                    <a:lstStyle/>
                    <a:p>
                      <a:pPr algn="ctr"/>
                      <a:r>
                        <a:rPr lang="en-US" sz="1600" dirty="0"/>
                        <a:t>District/Regional</a:t>
                      </a:r>
                    </a:p>
                  </a:txBody>
                  <a:tcPr anchor="ctr"/>
                </a:tc>
                <a:tc>
                  <a:txBody>
                    <a:bodyPr/>
                    <a:lstStyle/>
                    <a:p>
                      <a:pPr algn="l"/>
                      <a:r>
                        <a:rPr lang="en-US" sz="1600" dirty="0"/>
                        <a:t>Facilitate identification and allocation of suitable land and review the performance of local bodies </a:t>
                      </a:r>
                    </a:p>
                  </a:txBody>
                  <a:tcPr anchor="ctr"/>
                </a:tc>
                <a:extLst>
                  <a:ext uri="{0D108BD9-81ED-4DB2-BD59-A6C34878D82A}">
                    <a16:rowId xmlns:a16="http://schemas.microsoft.com/office/drawing/2014/main" val="1792908195"/>
                  </a:ext>
                </a:extLst>
              </a:tr>
              <a:tr h="563389">
                <a:tc>
                  <a:txBody>
                    <a:bodyPr/>
                    <a:lstStyle/>
                    <a:p>
                      <a:pPr algn="ctr"/>
                      <a:r>
                        <a:rPr lang="en-US" sz="1600" dirty="0"/>
                        <a:t>Municipal</a:t>
                      </a:r>
                    </a:p>
                    <a:p>
                      <a:pPr algn="ctr"/>
                      <a:r>
                        <a:rPr lang="en-US" sz="1600" dirty="0"/>
                        <a:t>Authorities</a:t>
                      </a:r>
                    </a:p>
                  </a:txBody>
                  <a:tcPr anchor="ctr"/>
                </a:tc>
                <a:tc>
                  <a:txBody>
                    <a:bodyPr/>
                    <a:lstStyle/>
                    <a:p>
                      <a:pPr algn="l"/>
                      <a:r>
                        <a:rPr lang="en-US" sz="1600" dirty="0"/>
                        <a:t>Primarily responsible for the provision of MSW management services.</a:t>
                      </a:r>
                    </a:p>
                  </a:txBody>
                  <a:tcPr anchor="ctr"/>
                </a:tc>
                <a:extLst>
                  <a:ext uri="{0D108BD9-81ED-4DB2-BD59-A6C34878D82A}">
                    <a16:rowId xmlns:a16="http://schemas.microsoft.com/office/drawing/2014/main" val="2671023012"/>
                  </a:ext>
                </a:extLst>
              </a:tr>
            </a:tbl>
          </a:graphicData>
        </a:graphic>
      </p:graphicFrame>
      <p:pic>
        <p:nvPicPr>
          <p:cNvPr id="2" name="Lecture_1_Slide_26">
            <a:hlinkClick r:id="" action="ppaction://media"/>
            <a:extLst>
              <a:ext uri="{FF2B5EF4-FFF2-40B4-BE49-F238E27FC236}">
                <a16:creationId xmlns:a16="http://schemas.microsoft.com/office/drawing/2014/main" id="{F4588713-2F44-4AAB-AF83-6B5C04A12B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9" y="6269207"/>
            <a:ext cx="609600" cy="609600"/>
          </a:xfrm>
          <a:prstGeom prst="rect">
            <a:avLst/>
          </a:prstGeom>
        </p:spPr>
      </p:pic>
    </p:spTree>
    <p:extLst>
      <p:ext uri="{BB962C8B-B14F-4D97-AF65-F5344CB8AC3E}">
        <p14:creationId xmlns:p14="http://schemas.microsoft.com/office/powerpoint/2010/main" val="22008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2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Segregation of Household Wastes</a:t>
            </a:r>
            <a:endParaRPr lang="en-IN" sz="36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25</a:t>
            </a:fld>
            <a:endParaRPr lang="en-US" altLang="en-US" dirty="0"/>
          </a:p>
        </p:txBody>
      </p:sp>
      <p:pic>
        <p:nvPicPr>
          <p:cNvPr id="3" name="Picture 2">
            <a:extLst>
              <a:ext uri="{FF2B5EF4-FFF2-40B4-BE49-F238E27FC236}">
                <a16:creationId xmlns:a16="http://schemas.microsoft.com/office/drawing/2014/main" id="{CE9277A9-CEE8-4951-8B12-71354C6C01CB}"/>
              </a:ext>
            </a:extLst>
          </p:cNvPr>
          <p:cNvPicPr>
            <a:picLocks noChangeAspect="1"/>
          </p:cNvPicPr>
          <p:nvPr/>
        </p:nvPicPr>
        <p:blipFill>
          <a:blip r:embed="rId5"/>
          <a:stretch>
            <a:fillRect/>
          </a:stretch>
        </p:blipFill>
        <p:spPr>
          <a:xfrm>
            <a:off x="742948" y="1204071"/>
            <a:ext cx="7658100" cy="4933950"/>
          </a:xfrm>
          <a:prstGeom prst="rect">
            <a:avLst/>
          </a:prstGeom>
        </p:spPr>
      </p:pic>
      <p:pic>
        <p:nvPicPr>
          <p:cNvPr id="7" name="Lecture_1_Slide_27">
            <a:hlinkClick r:id="" action="ppaction://media"/>
            <a:extLst>
              <a:ext uri="{FF2B5EF4-FFF2-40B4-BE49-F238E27FC236}">
                <a16:creationId xmlns:a16="http://schemas.microsoft.com/office/drawing/2014/main" id="{F8805EA6-245D-4679-85FD-F525B3886E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3348" y="6238875"/>
            <a:ext cx="609600" cy="609600"/>
          </a:xfrm>
          <a:prstGeom prst="rect">
            <a:avLst/>
          </a:prstGeom>
        </p:spPr>
      </p:pic>
    </p:spTree>
    <p:extLst>
      <p:ext uri="{BB962C8B-B14F-4D97-AF65-F5344CB8AC3E}">
        <p14:creationId xmlns:p14="http://schemas.microsoft.com/office/powerpoint/2010/main" val="378072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1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List of Domestic Hazardous Wastes</a:t>
            </a:r>
            <a:endParaRPr lang="en-IN" sz="36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26</a:t>
            </a:fld>
            <a:endParaRPr lang="en-US" altLang="en-US" dirty="0"/>
          </a:p>
        </p:txBody>
      </p:sp>
      <p:sp>
        <p:nvSpPr>
          <p:cNvPr id="13" name="Rectangle 12">
            <a:extLst>
              <a:ext uri="{FF2B5EF4-FFF2-40B4-BE49-F238E27FC236}">
                <a16:creationId xmlns:a16="http://schemas.microsoft.com/office/drawing/2014/main" id="{73FEE48E-78F6-410C-BC20-B3321F507340}"/>
              </a:ext>
            </a:extLst>
          </p:cNvPr>
          <p:cNvSpPr/>
          <p:nvPr/>
        </p:nvSpPr>
        <p:spPr>
          <a:xfrm>
            <a:off x="0" y="6095226"/>
            <a:ext cx="9144001" cy="523220"/>
          </a:xfrm>
          <a:prstGeom prst="rect">
            <a:avLst/>
          </a:prstGeom>
        </p:spPr>
        <p:txBody>
          <a:bodyPr wrap="square">
            <a:spAutoFit/>
          </a:bodyPr>
          <a:lstStyle/>
          <a:p>
            <a:pPr algn="ctr">
              <a:defRPr/>
            </a:pPr>
            <a:r>
              <a:rPr lang="en-US" sz="1400" dirty="0">
                <a:solidFill>
                  <a:schemeClr val="accent6">
                    <a:lumMod val="50000"/>
                  </a:schemeClr>
                </a:solidFill>
              </a:rPr>
              <a:t>Manual on Municipal Solid Waste Management – 2016, Central Public Health &amp; Environmental Engineering Organization (CPHEEO)</a:t>
            </a:r>
          </a:p>
        </p:txBody>
      </p:sp>
      <p:sp>
        <p:nvSpPr>
          <p:cNvPr id="2" name="Rectangle 1">
            <a:extLst>
              <a:ext uri="{FF2B5EF4-FFF2-40B4-BE49-F238E27FC236}">
                <a16:creationId xmlns:a16="http://schemas.microsoft.com/office/drawing/2014/main" id="{7D9D2B65-4F00-441E-B8B9-C4C455413B32}"/>
              </a:ext>
            </a:extLst>
          </p:cNvPr>
          <p:cNvSpPr/>
          <p:nvPr/>
        </p:nvSpPr>
        <p:spPr>
          <a:xfrm>
            <a:off x="206475" y="1204071"/>
            <a:ext cx="8731045" cy="3785652"/>
          </a:xfrm>
          <a:prstGeom prst="rect">
            <a:avLst/>
          </a:prstGeom>
        </p:spPr>
        <p:txBody>
          <a:bodyPr wrap="square">
            <a:spAutoFit/>
          </a:bodyPr>
          <a:lstStyle/>
          <a:p>
            <a:pPr algn="just"/>
            <a:r>
              <a:rPr lang="en-US" dirty="0">
                <a:latin typeface="+mn-lt"/>
              </a:rPr>
              <a:t>* E-waste: Printer &amp; printer cartridges, electronic parts and equipment</a:t>
            </a:r>
          </a:p>
          <a:p>
            <a:pPr algn="just"/>
            <a:endParaRPr lang="en-US" dirty="0">
              <a:latin typeface="+mn-lt"/>
            </a:endParaRPr>
          </a:p>
          <a:p>
            <a:pPr algn="just"/>
            <a:r>
              <a:rPr lang="en-US" dirty="0">
                <a:latin typeface="+mn-lt"/>
              </a:rPr>
              <a:t>** Hazardous wastes: Chemicals and solvents and their empty containers, paints, oil, lubricants, glues, thinners and their empty containers, insecticides, pesticides and herbicides and their empty containers, photographic chemicals, bleaches and household kitchen &amp; drain cleaning agents</a:t>
            </a:r>
          </a:p>
          <a:p>
            <a:pPr algn="just"/>
            <a:endParaRPr lang="en-US" dirty="0">
              <a:latin typeface="+mn-lt"/>
            </a:endParaRPr>
          </a:p>
          <a:p>
            <a:pPr algn="just"/>
            <a:r>
              <a:rPr lang="en-US" dirty="0">
                <a:latin typeface="+mn-lt"/>
              </a:rPr>
              <a:t>*** Household Medical Waste: Thermometers and other mercury containing products, discarded medicines, injection needles and syringes after destroying them both, sanitary wastes and diapers (should be collected daily)</a:t>
            </a:r>
          </a:p>
        </p:txBody>
      </p:sp>
    </p:spTree>
    <p:extLst>
      <p:ext uri="{BB962C8B-B14F-4D97-AF65-F5344CB8AC3E}">
        <p14:creationId xmlns:p14="http://schemas.microsoft.com/office/powerpoint/2010/main" val="1064360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US" sz="3600" dirty="0"/>
              <a:t>Segregation of Wastes</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400" y="1143000"/>
            <a:ext cx="8839200" cy="1393723"/>
          </a:xfrm>
        </p:spPr>
        <p:txBody>
          <a:bodyPr>
            <a:noAutofit/>
          </a:bodyPr>
          <a:lstStyle/>
          <a:p>
            <a:pPr algn="just">
              <a:buFont typeface="Arial" panose="020B0604020202020204" pitchFamily="34" charset="0"/>
              <a:buChar char="•"/>
            </a:pPr>
            <a:r>
              <a:rPr lang="en-US" sz="2000" dirty="0"/>
              <a:t>Covered Green Bin: Wet biodegradable waste </a:t>
            </a:r>
          </a:p>
          <a:p>
            <a:pPr algn="just">
              <a:buFont typeface="Arial" panose="020B0604020202020204" pitchFamily="34" charset="0"/>
              <a:buChar char="•"/>
            </a:pPr>
            <a:r>
              <a:rPr lang="en-US" sz="2000" dirty="0"/>
              <a:t>Covered White Bin: Recyclable waste </a:t>
            </a:r>
          </a:p>
          <a:p>
            <a:pPr algn="just">
              <a:buFont typeface="Arial" panose="020B0604020202020204" pitchFamily="34" charset="0"/>
              <a:buChar char="•"/>
            </a:pPr>
            <a:r>
              <a:rPr lang="en-US" sz="2000" dirty="0"/>
              <a:t>Covered Black Bin: Domestic Hazardous Waste</a:t>
            </a:r>
            <a:endParaRPr lang="en-IN" sz="20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27</a:t>
            </a:fld>
            <a:endParaRPr lang="en-US" altLang="en-US" dirty="0"/>
          </a:p>
        </p:txBody>
      </p:sp>
      <p:sp>
        <p:nvSpPr>
          <p:cNvPr id="9" name="Rectangle 8">
            <a:extLst>
              <a:ext uri="{FF2B5EF4-FFF2-40B4-BE49-F238E27FC236}">
                <a16:creationId xmlns:a16="http://schemas.microsoft.com/office/drawing/2014/main" id="{D7598BD4-C608-4283-A748-3DEA80C4FC44}"/>
              </a:ext>
            </a:extLst>
          </p:cNvPr>
          <p:cNvSpPr/>
          <p:nvPr/>
        </p:nvSpPr>
        <p:spPr>
          <a:xfrm>
            <a:off x="717750" y="2666322"/>
            <a:ext cx="7708492" cy="338554"/>
          </a:xfrm>
          <a:prstGeom prst="rect">
            <a:avLst/>
          </a:prstGeom>
        </p:spPr>
        <p:txBody>
          <a:bodyPr wrap="square">
            <a:spAutoFit/>
          </a:bodyPr>
          <a:lstStyle/>
          <a:p>
            <a:pPr algn="ctr"/>
            <a:r>
              <a:rPr lang="en-US" sz="1600" b="1" i="1" dirty="0"/>
              <a:t>Bins for Collection of Dry, Wet and Domestic Hazardous Waste at Households</a:t>
            </a:r>
            <a:endParaRPr lang="en-US" sz="1100" i="1" dirty="0"/>
          </a:p>
        </p:txBody>
      </p:sp>
      <p:pic>
        <p:nvPicPr>
          <p:cNvPr id="2" name="Picture 1">
            <a:extLst>
              <a:ext uri="{FF2B5EF4-FFF2-40B4-BE49-F238E27FC236}">
                <a16:creationId xmlns:a16="http://schemas.microsoft.com/office/drawing/2014/main" id="{A31D5A46-3005-468A-B3A2-971BE72B147F}"/>
              </a:ext>
            </a:extLst>
          </p:cNvPr>
          <p:cNvPicPr>
            <a:picLocks noChangeAspect="1"/>
          </p:cNvPicPr>
          <p:nvPr/>
        </p:nvPicPr>
        <p:blipFill>
          <a:blip r:embed="rId3"/>
          <a:stretch>
            <a:fillRect/>
          </a:stretch>
        </p:blipFill>
        <p:spPr>
          <a:xfrm>
            <a:off x="1567924" y="3242798"/>
            <a:ext cx="6008143" cy="2622602"/>
          </a:xfrm>
          <a:prstGeom prst="rect">
            <a:avLst/>
          </a:prstGeom>
        </p:spPr>
      </p:pic>
    </p:spTree>
    <p:extLst>
      <p:ext uri="{BB962C8B-B14F-4D97-AF65-F5344CB8AC3E}">
        <p14:creationId xmlns:p14="http://schemas.microsoft.com/office/powerpoint/2010/main" val="2459131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US" sz="3600" dirty="0"/>
              <a:t>Segregation of Household Wastes</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4063181"/>
          </a:xfrm>
        </p:spPr>
        <p:txBody>
          <a:bodyPr>
            <a:noAutofit/>
          </a:bodyPr>
          <a:lstStyle/>
          <a:p>
            <a:pPr marL="0" indent="0" algn="just">
              <a:buNone/>
            </a:pPr>
            <a:r>
              <a:rPr lang="en-US" sz="2000" i="1" dirty="0"/>
              <a:t>As directed by SWM Rules, 2016: Clause 4, duties of waste generators:</a:t>
            </a:r>
          </a:p>
          <a:p>
            <a:pPr marL="457200" indent="-457200" algn="just">
              <a:buAutoNum type="alphaLcParenBoth"/>
            </a:pPr>
            <a:endParaRPr lang="en-US" sz="2000" dirty="0"/>
          </a:p>
          <a:p>
            <a:pPr marL="457200" indent="-457200" algn="just">
              <a:buAutoNum type="alphaLcParenBoth"/>
            </a:pPr>
            <a:r>
              <a:rPr lang="en-US" sz="2000" dirty="0"/>
              <a:t>Segregate and store the waste generated by them in </a:t>
            </a:r>
            <a:r>
              <a:rPr lang="en-US" sz="2000" i="1" dirty="0">
                <a:solidFill>
                  <a:srgbClr val="FF3399"/>
                </a:solidFill>
              </a:rPr>
              <a:t>three separate streams namely bio-degradable, non -biodegradable and domestic hazardous wastes</a:t>
            </a:r>
            <a:r>
              <a:rPr lang="en-US" sz="2000" dirty="0"/>
              <a:t> in suitable bins and handover segregated wastes to authorized waste pickers or waste collectors  </a:t>
            </a:r>
          </a:p>
          <a:p>
            <a:pPr marL="457200" indent="-457200" algn="just">
              <a:buAutoNum type="alphaLcParenBoth"/>
            </a:pPr>
            <a:endParaRPr lang="en-US" sz="2000" dirty="0"/>
          </a:p>
          <a:p>
            <a:pPr marL="457200" indent="-457200" algn="just">
              <a:buAutoNum type="alphaLcParenBoth"/>
            </a:pPr>
            <a:r>
              <a:rPr lang="en-US" sz="2000" dirty="0"/>
              <a:t>wrap securely the used sanitary waste like diapers, sanitary pads etc., in the pouches provided by the manufacturers or brand owners of these products or in a suitable wrapping material as instructed by the local authorities and </a:t>
            </a:r>
            <a:r>
              <a:rPr lang="en-US" sz="2000" i="1" dirty="0">
                <a:solidFill>
                  <a:srgbClr val="FF3399"/>
                </a:solidFill>
              </a:rPr>
              <a:t>shall place the same in the bin meant for dry waste or non- bio-degradable waste</a:t>
            </a:r>
            <a:r>
              <a:rPr lang="en-US" sz="2000" dirty="0"/>
              <a:t>. </a:t>
            </a:r>
            <a:endParaRPr lang="en-IN" sz="20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28</a:t>
            </a:fld>
            <a:endParaRPr lang="en-US" altLang="en-US" dirty="0"/>
          </a:p>
        </p:txBody>
      </p:sp>
    </p:spTree>
    <p:extLst>
      <p:ext uri="{BB962C8B-B14F-4D97-AF65-F5344CB8AC3E}">
        <p14:creationId xmlns:p14="http://schemas.microsoft.com/office/powerpoint/2010/main" val="2707320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US" sz="3600" dirty="0"/>
              <a:t>Summary Questions</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4063181"/>
          </a:xfrm>
        </p:spPr>
        <p:txBody>
          <a:bodyPr>
            <a:noAutofit/>
          </a:bodyPr>
          <a:lstStyle/>
          <a:p>
            <a:pPr marL="457200" indent="-457200" algn="just">
              <a:buAutoNum type="arabicParenBoth"/>
            </a:pPr>
            <a:r>
              <a:rPr lang="en-IN" sz="2400" dirty="0"/>
              <a:t>What are the principal differences between the composition and quantity of municipal solid waste in developed and developing nations?</a:t>
            </a:r>
          </a:p>
          <a:p>
            <a:pPr marL="457200" indent="-457200" algn="just">
              <a:buAutoNum type="arabicParenBoth"/>
            </a:pPr>
            <a:endParaRPr lang="en-IN" sz="2400" dirty="0"/>
          </a:p>
          <a:p>
            <a:pPr marL="457200" indent="-457200" algn="just">
              <a:buAutoNum type="arabicParenBoth"/>
            </a:pPr>
            <a:r>
              <a:rPr lang="en-IN" sz="2400" dirty="0"/>
              <a:t>What is the advantage of segregating solid wastes at the source?</a:t>
            </a:r>
          </a:p>
          <a:p>
            <a:pPr marL="0" indent="0" algn="just">
              <a:buNone/>
            </a:pPr>
            <a:endParaRPr lang="en-IN" sz="2400" dirty="0"/>
          </a:p>
          <a:p>
            <a:pPr marL="0" indent="0" algn="ctr">
              <a:buNone/>
            </a:pPr>
            <a:r>
              <a:rPr lang="en-IN" sz="2400" i="1" dirty="0"/>
              <a:t>Responses to these questions should be typed in a word document and sent by an email to TAs until 21</a:t>
            </a:r>
            <a:r>
              <a:rPr lang="en-IN" sz="2400" i="1" baseline="30000" dirty="0"/>
              <a:t>st</a:t>
            </a:r>
            <a:r>
              <a:rPr lang="en-IN" sz="2400" i="1" dirty="0"/>
              <a:t> September 2020</a:t>
            </a:r>
            <a:endParaRPr lang="en-IN" sz="2400" i="1" dirty="0">
              <a:solidFill>
                <a:srgbClr val="FF0000"/>
              </a:solidFill>
            </a:endParaRPr>
          </a:p>
          <a:p>
            <a:pPr marL="457200" indent="-457200" algn="just">
              <a:buAutoNum type="arabicParenBoth"/>
            </a:pPr>
            <a:endParaRPr lang="en-IN" sz="2400" dirty="0"/>
          </a:p>
          <a:p>
            <a:pPr marL="457200" indent="-457200" algn="just">
              <a:buAutoNum type="arabicParenBoth"/>
            </a:pPr>
            <a:endParaRPr lang="en-IN" sz="24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29</a:t>
            </a:fld>
            <a:endParaRPr lang="en-US" altLang="en-US" dirty="0"/>
          </a:p>
        </p:txBody>
      </p:sp>
    </p:spTree>
    <p:extLst>
      <p:ext uri="{BB962C8B-B14F-4D97-AF65-F5344CB8AC3E}">
        <p14:creationId xmlns:p14="http://schemas.microsoft.com/office/powerpoint/2010/main" val="3324459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9191" y="948783"/>
            <a:ext cx="7505609" cy="584775"/>
          </a:xfrm>
          <a:prstGeom prst="rect">
            <a:avLst/>
          </a:prstGeom>
          <a:solidFill>
            <a:schemeClr val="bg1"/>
          </a:solidFill>
        </p:spPr>
        <p:txBody>
          <a:bodyPr wrap="square">
            <a:spAutoFit/>
          </a:bodyPr>
          <a:lstStyle/>
          <a:p>
            <a:pPr algn="ctr"/>
            <a:r>
              <a:rPr lang="en-US" sz="3200" b="1" dirty="0">
                <a:solidFill>
                  <a:srgbClr val="0070C0"/>
                </a:solidFill>
              </a:rPr>
              <a:t>Solid Waste Management</a:t>
            </a:r>
          </a:p>
        </p:txBody>
      </p:sp>
      <p:sp>
        <p:nvSpPr>
          <p:cNvPr id="15365" name="Rectangle 11"/>
          <p:cNvSpPr>
            <a:spLocks noChangeArrowheads="1"/>
          </p:cNvSpPr>
          <p:nvPr/>
        </p:nvSpPr>
        <p:spPr bwMode="auto">
          <a:xfrm>
            <a:off x="3440918" y="195188"/>
            <a:ext cx="2262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19138">
              <a:spcBef>
                <a:spcPct val="20000"/>
              </a:spcBef>
              <a:buChar char="•"/>
              <a:tabLst>
                <a:tab pos="2154238" algn="l"/>
              </a:tabLst>
              <a:defRPr sz="3200">
                <a:solidFill>
                  <a:schemeClr val="tx1"/>
                </a:solidFill>
                <a:latin typeface="Arial" panose="020B0604020202020204" pitchFamily="34" charset="0"/>
                <a:ea typeface="MS PGothic" panose="020B0600070205080204" pitchFamily="34" charset="-128"/>
              </a:defRPr>
            </a:lvl1pPr>
            <a:lvl2pPr marL="742950" indent="-285750" defTabSz="719138">
              <a:spcBef>
                <a:spcPct val="20000"/>
              </a:spcBef>
              <a:buChar char="–"/>
              <a:tabLst>
                <a:tab pos="2154238" algn="l"/>
              </a:tabLst>
              <a:defRPr sz="2800">
                <a:solidFill>
                  <a:schemeClr val="tx1"/>
                </a:solidFill>
                <a:latin typeface="Arial" panose="020B0604020202020204" pitchFamily="34" charset="0"/>
                <a:ea typeface="MS PGothic" panose="020B0600070205080204" pitchFamily="34" charset="-128"/>
              </a:defRPr>
            </a:lvl2pPr>
            <a:lvl3pPr marL="1143000" indent="-228600" defTabSz="719138">
              <a:spcBef>
                <a:spcPct val="20000"/>
              </a:spcBef>
              <a:buChar char="•"/>
              <a:tabLst>
                <a:tab pos="2154238" algn="l"/>
              </a:tabLst>
              <a:defRPr sz="2400">
                <a:solidFill>
                  <a:schemeClr val="tx1"/>
                </a:solidFill>
                <a:latin typeface="Arial" panose="020B0604020202020204" pitchFamily="34" charset="0"/>
                <a:ea typeface="MS PGothic" panose="020B0600070205080204" pitchFamily="34" charset="-128"/>
              </a:defRPr>
            </a:lvl3pPr>
            <a:lvl4pPr marL="16002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4pPr>
            <a:lvl5pPr marL="20574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5pPr>
            <a:lvl6pPr marL="25146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6pPr>
            <a:lvl7pPr marL="29718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7pPr>
            <a:lvl8pPr marL="34290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8pPr>
            <a:lvl9pPr marL="38862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IN" altLang="en-US" sz="3600" b="1" u="sng" dirty="0">
                <a:solidFill>
                  <a:srgbClr val="0070C0"/>
                </a:solidFill>
              </a:rPr>
              <a:t>Module C</a:t>
            </a:r>
          </a:p>
        </p:txBody>
      </p:sp>
      <p:sp>
        <p:nvSpPr>
          <p:cNvPr id="2" name="Slide Number Placeholder 1">
            <a:extLst>
              <a:ext uri="{FF2B5EF4-FFF2-40B4-BE49-F238E27FC236}">
                <a16:creationId xmlns:a16="http://schemas.microsoft.com/office/drawing/2014/main" id="{9F57A1D8-6EB9-417A-9E42-FE7AB2D973DC}"/>
              </a:ext>
            </a:extLst>
          </p:cNvPr>
          <p:cNvSpPr>
            <a:spLocks noGrp="1"/>
          </p:cNvSpPr>
          <p:nvPr>
            <p:ph type="sldNum" sz="quarter" idx="12"/>
          </p:nvPr>
        </p:nvSpPr>
        <p:spPr>
          <a:xfrm>
            <a:off x="7001522" y="6381750"/>
            <a:ext cx="2133600" cy="476250"/>
          </a:xfrm>
        </p:spPr>
        <p:txBody>
          <a:bodyPr/>
          <a:lstStyle/>
          <a:p>
            <a:pPr>
              <a:defRPr/>
            </a:pPr>
            <a:fld id="{5E9EB2F0-A301-428E-B310-B3C15EA34970}" type="slidenum">
              <a:rPr lang="en-US" altLang="en-US" smtClean="0"/>
              <a:pPr>
                <a:defRPr/>
              </a:pPr>
              <a:t>3</a:t>
            </a:fld>
            <a:endParaRPr lang="en-US" altLang="en-US"/>
          </a:p>
        </p:txBody>
      </p:sp>
      <p:sp>
        <p:nvSpPr>
          <p:cNvPr id="5" name="Rectangle 4">
            <a:extLst>
              <a:ext uri="{FF2B5EF4-FFF2-40B4-BE49-F238E27FC236}">
                <a16:creationId xmlns:a16="http://schemas.microsoft.com/office/drawing/2014/main" id="{A1720D73-C351-495B-AE73-B992FC1037C0}"/>
              </a:ext>
            </a:extLst>
          </p:cNvPr>
          <p:cNvSpPr/>
          <p:nvPr/>
        </p:nvSpPr>
        <p:spPr>
          <a:xfrm>
            <a:off x="317085" y="1926569"/>
            <a:ext cx="8509819" cy="2677656"/>
          </a:xfrm>
          <a:prstGeom prst="rect">
            <a:avLst/>
          </a:prstGeom>
        </p:spPr>
        <p:txBody>
          <a:bodyPr wrap="square">
            <a:spAutoFit/>
          </a:bodyPr>
          <a:lstStyle/>
          <a:p>
            <a:pPr algn="ctr"/>
            <a:r>
              <a:rPr lang="en-US" sz="2400" u="sng" dirty="0"/>
              <a:t>Lecture-1 Topics</a:t>
            </a:r>
          </a:p>
          <a:p>
            <a:pPr marL="342900" indent="-342900" algn="ctr">
              <a:buFont typeface="Wingdings" panose="05000000000000000000" pitchFamily="2" charset="2"/>
              <a:buChar char="Ø"/>
            </a:pPr>
            <a:endParaRPr lang="en-US" sz="2400" dirty="0"/>
          </a:p>
          <a:p>
            <a:pPr marL="342900" indent="-342900" algn="ctr">
              <a:buFont typeface="Wingdings" panose="05000000000000000000" pitchFamily="2" charset="2"/>
              <a:buChar char="Ø"/>
            </a:pPr>
            <a:r>
              <a:rPr lang="en-US" sz="2400" dirty="0"/>
              <a:t>Overview of the Module</a:t>
            </a:r>
          </a:p>
          <a:p>
            <a:pPr marL="342900" indent="-342900" algn="ctr">
              <a:buFont typeface="Wingdings" panose="05000000000000000000" pitchFamily="2" charset="2"/>
              <a:buChar char="Ø"/>
            </a:pPr>
            <a:endParaRPr lang="en-IN" sz="2400" dirty="0"/>
          </a:p>
          <a:p>
            <a:pPr marL="342900" indent="-342900" algn="ctr">
              <a:buFont typeface="Wingdings" panose="05000000000000000000" pitchFamily="2" charset="2"/>
              <a:buChar char="Ø"/>
            </a:pPr>
            <a:r>
              <a:rPr lang="en-IN" sz="2400" dirty="0"/>
              <a:t>Solid Waste Classification</a:t>
            </a:r>
          </a:p>
          <a:p>
            <a:pPr marL="342900" indent="-342900" algn="ctr">
              <a:buFont typeface="Wingdings" panose="05000000000000000000" pitchFamily="2" charset="2"/>
              <a:buChar char="Ø"/>
            </a:pPr>
            <a:endParaRPr lang="en-IN" sz="2400" dirty="0"/>
          </a:p>
          <a:p>
            <a:pPr marL="342900" indent="-342900" algn="ctr">
              <a:buFont typeface="Wingdings" panose="05000000000000000000" pitchFamily="2" charset="2"/>
              <a:buChar char="Ø"/>
            </a:pPr>
            <a:r>
              <a:rPr lang="en-IN" sz="2400" dirty="0"/>
              <a:t>Solid Waste Management System</a:t>
            </a:r>
          </a:p>
        </p:txBody>
      </p:sp>
    </p:spTree>
    <p:extLst>
      <p:ext uri="{BB962C8B-B14F-4D97-AF65-F5344CB8AC3E}">
        <p14:creationId xmlns:p14="http://schemas.microsoft.com/office/powerpoint/2010/main" val="119527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Definition and Classification</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algn="just">
              <a:buFont typeface="Arial" panose="020B0604020202020204" pitchFamily="34" charset="0"/>
              <a:buChar char="•"/>
            </a:pPr>
            <a:r>
              <a:rPr lang="en-IN" sz="2000" dirty="0">
                <a:solidFill>
                  <a:schemeClr val="accent6"/>
                </a:solidFill>
              </a:rPr>
              <a:t>The term “</a:t>
            </a:r>
            <a:r>
              <a:rPr lang="en-IN" sz="2000" i="1" dirty="0">
                <a:solidFill>
                  <a:schemeClr val="accent6"/>
                </a:solidFill>
              </a:rPr>
              <a:t>Solid Waste</a:t>
            </a:r>
            <a:r>
              <a:rPr lang="en-IN" sz="2000" dirty="0">
                <a:solidFill>
                  <a:schemeClr val="accent6"/>
                </a:solidFill>
              </a:rPr>
              <a:t>” includes all those solid and semi-solid materials that are discarded by a community.</a:t>
            </a:r>
          </a:p>
          <a:p>
            <a:pPr algn="just">
              <a:buFont typeface="Arial" panose="020B0604020202020204" pitchFamily="34" charset="0"/>
              <a:buChar char="•"/>
            </a:pPr>
            <a:endParaRPr lang="en-IN" sz="2000" i="1" dirty="0">
              <a:solidFill>
                <a:schemeClr val="accent6"/>
              </a:solidFill>
            </a:endParaRPr>
          </a:p>
          <a:p>
            <a:pPr algn="just">
              <a:buFont typeface="Arial" panose="020B0604020202020204" pitchFamily="34" charset="0"/>
              <a:buChar char="•"/>
            </a:pPr>
            <a:r>
              <a:rPr lang="en-IN" sz="2000" i="1" dirty="0">
                <a:solidFill>
                  <a:schemeClr val="accent6"/>
                </a:solidFill>
              </a:rPr>
              <a:t>Solid Waste</a:t>
            </a:r>
            <a:r>
              <a:rPr lang="en-IN" sz="2000" dirty="0">
                <a:solidFill>
                  <a:schemeClr val="accent6"/>
                </a:solidFill>
              </a:rPr>
              <a:t> generated through domestic and commercial activities is classified as municipal solid waste (</a:t>
            </a:r>
            <a:r>
              <a:rPr lang="en-IN" sz="2000" b="1" dirty="0">
                <a:solidFill>
                  <a:schemeClr val="accent6"/>
                </a:solidFill>
              </a:rPr>
              <a:t>MSW</a:t>
            </a:r>
            <a:r>
              <a:rPr lang="en-IN" sz="2000" dirty="0">
                <a:solidFill>
                  <a:schemeClr val="accent6"/>
                </a:solidFill>
              </a:rPr>
              <a:t>) and is also called </a:t>
            </a:r>
            <a:r>
              <a:rPr lang="en-IN" sz="2000" b="1" i="1" dirty="0">
                <a:solidFill>
                  <a:schemeClr val="accent6"/>
                </a:solidFill>
              </a:rPr>
              <a:t>refuse</a:t>
            </a:r>
            <a:r>
              <a:rPr lang="en-IN" sz="2000" dirty="0">
                <a:solidFill>
                  <a:schemeClr val="accent6"/>
                </a:solidFill>
              </a:rPr>
              <a:t>.</a:t>
            </a:r>
          </a:p>
          <a:p>
            <a:pPr algn="just">
              <a:buFont typeface="Arial" panose="020B0604020202020204" pitchFamily="34" charset="0"/>
              <a:buChar char="•"/>
            </a:pPr>
            <a:endParaRPr lang="en-IN" sz="2000" dirty="0">
              <a:solidFill>
                <a:schemeClr val="accent6"/>
              </a:solidFill>
            </a:endParaRPr>
          </a:p>
          <a:p>
            <a:pPr algn="just">
              <a:buFont typeface="Arial" panose="020B0604020202020204" pitchFamily="34" charset="0"/>
              <a:buChar char="•"/>
            </a:pPr>
            <a:r>
              <a:rPr lang="en-IN" sz="2000" dirty="0">
                <a:solidFill>
                  <a:schemeClr val="accent6"/>
                </a:solidFill>
              </a:rPr>
              <a:t>The solid waste generated by industries is </a:t>
            </a:r>
            <a:r>
              <a:rPr lang="en-IN" sz="2000" i="1" dirty="0">
                <a:solidFill>
                  <a:schemeClr val="accent6"/>
                </a:solidFill>
              </a:rPr>
              <a:t>Industrial Solid Waste.</a:t>
            </a:r>
          </a:p>
          <a:p>
            <a:pPr algn="just">
              <a:buFont typeface="Arial" panose="020B0604020202020204" pitchFamily="34" charset="0"/>
              <a:buChar char="•"/>
            </a:pPr>
            <a:endParaRPr lang="en-IN" sz="2000" dirty="0">
              <a:solidFill>
                <a:schemeClr val="accent6"/>
              </a:solidFill>
            </a:endParaRPr>
          </a:p>
          <a:p>
            <a:pPr algn="just">
              <a:buFont typeface="Arial" panose="020B0604020202020204" pitchFamily="34" charset="0"/>
              <a:buChar char="•"/>
            </a:pPr>
            <a:r>
              <a:rPr lang="en-IN" sz="2000" dirty="0">
                <a:solidFill>
                  <a:schemeClr val="accent6"/>
                </a:solidFill>
              </a:rPr>
              <a:t>Solid Waste may also be generated by agricultural activities, a large portion of which may also become a part of MSW.</a:t>
            </a:r>
          </a:p>
          <a:p>
            <a:pPr algn="just">
              <a:buFont typeface="Arial" panose="020B0604020202020204" pitchFamily="34" charset="0"/>
              <a:buChar char="•"/>
            </a:pPr>
            <a:endParaRPr lang="en-IN" sz="2000" dirty="0">
              <a:solidFill>
                <a:schemeClr val="accent6"/>
              </a:solidFill>
            </a:endParaRPr>
          </a:p>
          <a:p>
            <a:pPr algn="just">
              <a:buFont typeface="Arial" panose="020B0604020202020204" pitchFamily="34" charset="0"/>
              <a:buChar char="•"/>
            </a:pPr>
            <a:r>
              <a:rPr lang="en-IN" sz="2000" dirty="0">
                <a:solidFill>
                  <a:schemeClr val="accent6"/>
                </a:solidFill>
              </a:rPr>
              <a:t>However, animal and human excreta, </a:t>
            </a:r>
            <a:r>
              <a:rPr lang="en-IN" sz="2000" u="sng" dirty="0">
                <a:solidFill>
                  <a:srgbClr val="C00000"/>
                </a:solidFill>
              </a:rPr>
              <a:t>are not included in MSW</a:t>
            </a:r>
            <a:r>
              <a:rPr lang="en-IN" sz="2000" dirty="0">
                <a:solidFill>
                  <a:schemeClr val="accent6"/>
                </a:solidFill>
              </a:rPr>
              <a:t>, although a portion of it may find entry into MSW.</a:t>
            </a:r>
            <a:endParaRPr lang="en-IN" sz="2000" i="1"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4</a:t>
            </a:fld>
            <a:endParaRPr lang="en-US" altLang="en-US" dirty="0"/>
          </a:p>
        </p:txBody>
      </p:sp>
    </p:spTree>
    <p:extLst>
      <p:ext uri="{BB962C8B-B14F-4D97-AF65-F5344CB8AC3E}">
        <p14:creationId xmlns:p14="http://schemas.microsoft.com/office/powerpoint/2010/main" val="134377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Definition and Classification</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algn="just">
              <a:buFont typeface="Arial" panose="020B0604020202020204" pitchFamily="34" charset="0"/>
              <a:buChar char="•"/>
            </a:pPr>
            <a:r>
              <a:rPr lang="en-IN" sz="2000" dirty="0">
                <a:solidFill>
                  <a:schemeClr val="accent6"/>
                </a:solidFill>
              </a:rPr>
              <a:t>A part of biomedical waste from hospitals and nursing homes finds entry into the </a:t>
            </a:r>
            <a:r>
              <a:rPr lang="en-IN" sz="2000" b="1" i="1" dirty="0">
                <a:solidFill>
                  <a:schemeClr val="accent6"/>
                </a:solidFill>
              </a:rPr>
              <a:t>MSW</a:t>
            </a:r>
            <a:r>
              <a:rPr lang="en-IN" sz="2000" dirty="0">
                <a:solidFill>
                  <a:schemeClr val="accent6"/>
                </a:solidFill>
              </a:rPr>
              <a:t> stream, though it is supposed to be </a:t>
            </a:r>
            <a:r>
              <a:rPr lang="en-IN" sz="2000" u="sng" dirty="0">
                <a:solidFill>
                  <a:srgbClr val="FF0000"/>
                </a:solidFill>
              </a:rPr>
              <a:t>disposed off separately</a:t>
            </a:r>
            <a:r>
              <a:rPr lang="en-IN" sz="2000" dirty="0">
                <a:solidFill>
                  <a:schemeClr val="accent6"/>
                </a:solidFill>
              </a:rPr>
              <a:t> as </a:t>
            </a:r>
            <a:r>
              <a:rPr lang="en-IN" sz="2000" u="sng" dirty="0">
                <a:solidFill>
                  <a:srgbClr val="FF0000"/>
                </a:solidFill>
              </a:rPr>
              <a:t>hazardous biomedical waste</a:t>
            </a:r>
            <a:r>
              <a:rPr lang="en-IN" sz="2000" dirty="0">
                <a:solidFill>
                  <a:schemeClr val="accent6"/>
                </a:solidFill>
              </a:rPr>
              <a:t>.</a:t>
            </a:r>
          </a:p>
          <a:p>
            <a:pPr algn="just">
              <a:buFont typeface="Arial" panose="020B0604020202020204" pitchFamily="34" charset="0"/>
              <a:buChar char="•"/>
            </a:pPr>
            <a:r>
              <a:rPr lang="en-IN" sz="2000" dirty="0">
                <a:solidFill>
                  <a:schemeClr val="accent6"/>
                </a:solidFill>
              </a:rPr>
              <a:t>Generally, Solid Wastes are classified into:</a:t>
            </a:r>
          </a:p>
          <a:p>
            <a:pPr marL="457200" indent="-457200" algn="just">
              <a:buFont typeface="+mj-lt"/>
              <a:buAutoNum type="arabicParenR"/>
            </a:pPr>
            <a:r>
              <a:rPr lang="en-IN" sz="2000" dirty="0">
                <a:solidFill>
                  <a:schemeClr val="accent6"/>
                </a:solidFill>
              </a:rPr>
              <a:t>Municipal Solid Waste (MSW)</a:t>
            </a:r>
          </a:p>
          <a:p>
            <a:pPr marL="457200" indent="-457200" algn="just">
              <a:buFont typeface="+mj-lt"/>
              <a:buAutoNum type="arabicParenR"/>
            </a:pPr>
            <a:r>
              <a:rPr lang="en-IN" sz="2000" dirty="0">
                <a:solidFill>
                  <a:schemeClr val="accent6"/>
                </a:solidFill>
              </a:rPr>
              <a:t>Industrial Solid Wastes</a:t>
            </a:r>
          </a:p>
          <a:p>
            <a:pPr marL="457200" indent="-457200" algn="just">
              <a:buFont typeface="+mj-lt"/>
              <a:buAutoNum type="arabicParenR"/>
            </a:pPr>
            <a:r>
              <a:rPr lang="en-IN" sz="2000" dirty="0">
                <a:solidFill>
                  <a:schemeClr val="accent6"/>
                </a:solidFill>
              </a:rPr>
              <a:t>Hazardous Wastes </a:t>
            </a:r>
          </a:p>
          <a:p>
            <a:pPr algn="just">
              <a:buFont typeface="Arial" panose="020B0604020202020204" pitchFamily="34" charset="0"/>
              <a:buChar char="•"/>
            </a:pPr>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5</a:t>
            </a:fld>
            <a:endParaRPr lang="en-US" altLang="en-US" dirty="0"/>
          </a:p>
        </p:txBody>
      </p:sp>
      <p:graphicFrame>
        <p:nvGraphicFramePr>
          <p:cNvPr id="2" name="Diagram 1">
            <a:extLst>
              <a:ext uri="{FF2B5EF4-FFF2-40B4-BE49-F238E27FC236}">
                <a16:creationId xmlns:a16="http://schemas.microsoft.com/office/drawing/2014/main" id="{04464A1B-3F73-4E02-9459-ED3EC3CBF291}"/>
              </a:ext>
            </a:extLst>
          </p:cNvPr>
          <p:cNvGraphicFramePr/>
          <p:nvPr>
            <p:extLst>
              <p:ext uri="{D42A27DB-BD31-4B8C-83A1-F6EECF244321}">
                <p14:modId xmlns:p14="http://schemas.microsoft.com/office/powerpoint/2010/main" val="3296868149"/>
              </p:ext>
            </p:extLst>
          </p:nvPr>
        </p:nvGraphicFramePr>
        <p:xfrm>
          <a:off x="2197767" y="3762876"/>
          <a:ext cx="4748463" cy="284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122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Components of MSW</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1"/>
            <a:ext cx="8839200" cy="3491144"/>
          </a:xfrm>
        </p:spPr>
        <p:txBody>
          <a:bodyPr>
            <a:noAutofit/>
          </a:bodyPr>
          <a:lstStyle/>
          <a:p>
            <a:pPr algn="just">
              <a:buFont typeface="Arial" panose="020B0604020202020204" pitchFamily="34" charset="0"/>
              <a:buChar char="•"/>
            </a:pPr>
            <a:r>
              <a:rPr lang="en-IN" sz="2000" dirty="0">
                <a:solidFill>
                  <a:schemeClr val="accent6"/>
                </a:solidFill>
              </a:rPr>
              <a:t>MSW is a heterogenous mixture of various kinds of solid wastes, not transported with water as sewage.</a:t>
            </a:r>
          </a:p>
          <a:p>
            <a:pPr algn="just">
              <a:buFont typeface="Arial" panose="020B0604020202020204" pitchFamily="34" charset="0"/>
              <a:buChar char="•"/>
            </a:pPr>
            <a:r>
              <a:rPr lang="en-IN" sz="2000" b="1" u="sng" dirty="0">
                <a:solidFill>
                  <a:schemeClr val="accent6"/>
                </a:solidFill>
              </a:rPr>
              <a:t>Garbage</a:t>
            </a:r>
            <a:r>
              <a:rPr lang="en-IN" sz="2000" dirty="0">
                <a:solidFill>
                  <a:schemeClr val="accent6"/>
                </a:solidFill>
              </a:rPr>
              <a:t>: Includes all sorts of </a:t>
            </a:r>
            <a:r>
              <a:rPr lang="en-IN" sz="2000" i="1" dirty="0">
                <a:solidFill>
                  <a:schemeClr val="accent6"/>
                </a:solidFill>
              </a:rPr>
              <a:t>putrescible</a:t>
            </a:r>
            <a:r>
              <a:rPr lang="en-IN" sz="2000" dirty="0">
                <a:solidFill>
                  <a:schemeClr val="accent6"/>
                </a:solidFill>
              </a:rPr>
              <a:t> (</a:t>
            </a:r>
            <a:r>
              <a:rPr lang="en-IN" sz="2000" i="1" dirty="0">
                <a:solidFill>
                  <a:schemeClr val="accent6"/>
                </a:solidFill>
              </a:rPr>
              <a:t>bio-degradable</a:t>
            </a:r>
            <a:r>
              <a:rPr lang="en-IN" sz="2000" dirty="0">
                <a:solidFill>
                  <a:schemeClr val="accent6"/>
                </a:solidFill>
              </a:rPr>
              <a:t>) organic wastes obtained from kitchens, hotels, restaurants. </a:t>
            </a:r>
          </a:p>
          <a:p>
            <a:pPr algn="just">
              <a:buFont typeface="Arial" panose="020B0604020202020204" pitchFamily="34" charset="0"/>
              <a:buChar char="•"/>
            </a:pPr>
            <a:r>
              <a:rPr lang="en-US" sz="2000" dirty="0">
                <a:solidFill>
                  <a:schemeClr val="accent6"/>
                </a:solidFill>
              </a:rPr>
              <a:t>Because food waste are putrescible, they decompose rapidly, especially in warm weather, producing foul odors and health hazards.</a:t>
            </a:r>
          </a:p>
          <a:p>
            <a:pPr algn="just">
              <a:buFont typeface="Arial" panose="020B0604020202020204" pitchFamily="34" charset="0"/>
              <a:buChar char="•"/>
            </a:pPr>
            <a:r>
              <a:rPr lang="en-US" sz="2000" dirty="0">
                <a:solidFill>
                  <a:schemeClr val="accent6"/>
                </a:solidFill>
              </a:rPr>
              <a:t>They also result in breeding of flies, mosquitoes, insects etc. </a:t>
            </a:r>
          </a:p>
          <a:p>
            <a:pPr algn="just">
              <a:buFont typeface="Arial" panose="020B0604020202020204" pitchFamily="34" charset="0"/>
              <a:buChar char="•"/>
            </a:pPr>
            <a:r>
              <a:rPr lang="en-US" sz="2000" dirty="0">
                <a:solidFill>
                  <a:schemeClr val="accent6"/>
                </a:solidFill>
              </a:rPr>
              <a:t>If scientifically processed and composted, valuable products like grease, fertilizer, hog wood etc. can be obtained from garbage.</a:t>
            </a:r>
          </a:p>
          <a:p>
            <a:pPr algn="just">
              <a:buFont typeface="Arial" panose="020B0604020202020204" pitchFamily="34" charset="0"/>
              <a:buChar char="•"/>
            </a:pPr>
            <a:r>
              <a:rPr lang="en-US" sz="2000" dirty="0">
                <a:solidFill>
                  <a:schemeClr val="accent6"/>
                </a:solidFill>
              </a:rPr>
              <a:t>Density of garbage usually varies from 450 to 900 kg/m</a:t>
            </a:r>
            <a:r>
              <a:rPr lang="en-US" sz="2000" baseline="30000" dirty="0">
                <a:solidFill>
                  <a:schemeClr val="accent6"/>
                </a:solidFill>
              </a:rPr>
              <a:t>3</a:t>
            </a:r>
            <a:endParaRPr lang="en-IN" sz="2000" dirty="0">
              <a:solidFill>
                <a:schemeClr val="accent6"/>
              </a:solidFill>
            </a:endParaRPr>
          </a:p>
          <a:p>
            <a:pPr algn="just">
              <a:buFont typeface="Arial" panose="020B0604020202020204" pitchFamily="34" charset="0"/>
              <a:buChar char="•"/>
            </a:pPr>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6</a:t>
            </a:fld>
            <a:endParaRPr lang="en-US" altLang="en-US" dirty="0"/>
          </a:p>
        </p:txBody>
      </p:sp>
      <p:pic>
        <p:nvPicPr>
          <p:cNvPr id="2" name="Picture 1">
            <a:extLst>
              <a:ext uri="{FF2B5EF4-FFF2-40B4-BE49-F238E27FC236}">
                <a16:creationId xmlns:a16="http://schemas.microsoft.com/office/drawing/2014/main" id="{9A0A5561-F017-45E2-86C4-C8CB61899DD0}"/>
              </a:ext>
            </a:extLst>
          </p:cNvPr>
          <p:cNvPicPr>
            <a:picLocks noChangeAspect="1"/>
          </p:cNvPicPr>
          <p:nvPr/>
        </p:nvPicPr>
        <p:blipFill>
          <a:blip r:embed="rId5"/>
          <a:stretch>
            <a:fillRect/>
          </a:stretch>
        </p:blipFill>
        <p:spPr>
          <a:xfrm>
            <a:off x="4571999" y="4777958"/>
            <a:ext cx="2251437" cy="1688578"/>
          </a:xfrm>
          <a:prstGeom prst="rect">
            <a:avLst/>
          </a:prstGeom>
        </p:spPr>
      </p:pic>
      <p:pic>
        <p:nvPicPr>
          <p:cNvPr id="3" name="Picture 2">
            <a:extLst>
              <a:ext uri="{FF2B5EF4-FFF2-40B4-BE49-F238E27FC236}">
                <a16:creationId xmlns:a16="http://schemas.microsoft.com/office/drawing/2014/main" id="{4015E110-DDD3-43F0-A2F4-3E6E8C04A7C8}"/>
              </a:ext>
            </a:extLst>
          </p:cNvPr>
          <p:cNvPicPr>
            <a:picLocks noChangeAspect="1"/>
          </p:cNvPicPr>
          <p:nvPr/>
        </p:nvPicPr>
        <p:blipFill>
          <a:blip r:embed="rId6"/>
          <a:stretch>
            <a:fillRect/>
          </a:stretch>
        </p:blipFill>
        <p:spPr>
          <a:xfrm>
            <a:off x="1716793" y="4476751"/>
            <a:ext cx="2133599" cy="2133599"/>
          </a:xfrm>
          <a:prstGeom prst="rect">
            <a:avLst/>
          </a:prstGeom>
        </p:spPr>
      </p:pic>
      <p:pic>
        <p:nvPicPr>
          <p:cNvPr id="6" name="Lecture_1_Slide_8">
            <a:hlinkClick r:id="" action="ppaction://media"/>
            <a:extLst>
              <a:ext uri="{FF2B5EF4-FFF2-40B4-BE49-F238E27FC236}">
                <a16:creationId xmlns:a16="http://schemas.microsoft.com/office/drawing/2014/main" id="{809680D9-80D9-40C8-B2FE-ABACB156D3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6180274"/>
            <a:ext cx="609600" cy="609600"/>
          </a:xfrm>
          <a:prstGeom prst="rect">
            <a:avLst/>
          </a:prstGeom>
        </p:spPr>
      </p:pic>
    </p:spTree>
    <p:extLst>
      <p:ext uri="{BB962C8B-B14F-4D97-AF65-F5344CB8AC3E}">
        <p14:creationId xmlns:p14="http://schemas.microsoft.com/office/powerpoint/2010/main" val="154640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1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Components of MSW</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4880431"/>
          </a:xfrm>
        </p:spPr>
        <p:txBody>
          <a:bodyPr>
            <a:noAutofit/>
          </a:bodyPr>
          <a:lstStyle/>
          <a:p>
            <a:pPr algn="just">
              <a:buFont typeface="Arial" panose="020B0604020202020204" pitchFamily="34" charset="0"/>
              <a:buChar char="•"/>
            </a:pPr>
            <a:r>
              <a:rPr lang="en-IN" sz="2000" b="1" u="sng" dirty="0">
                <a:solidFill>
                  <a:schemeClr val="accent6"/>
                </a:solidFill>
              </a:rPr>
              <a:t>Rubbish</a:t>
            </a:r>
            <a:r>
              <a:rPr lang="en-IN" sz="2000" dirty="0">
                <a:solidFill>
                  <a:schemeClr val="accent6"/>
                </a:solidFill>
              </a:rPr>
              <a:t>: Includes a variety of materials which are not readily putrescible</a:t>
            </a:r>
          </a:p>
          <a:p>
            <a:pPr lvl="1" algn="just">
              <a:buFont typeface="Arial" panose="020B0604020202020204" pitchFamily="34" charset="0"/>
              <a:buChar char="•"/>
            </a:pPr>
            <a:r>
              <a:rPr lang="en-IN" sz="2000" dirty="0">
                <a:solidFill>
                  <a:schemeClr val="accent6"/>
                </a:solidFill>
              </a:rPr>
              <a:t>Combustible (paper, textile, plastic) </a:t>
            </a:r>
          </a:p>
          <a:p>
            <a:pPr lvl="1" algn="just">
              <a:buFont typeface="Arial" panose="020B0604020202020204" pitchFamily="34" charset="0"/>
              <a:buChar char="•"/>
            </a:pPr>
            <a:r>
              <a:rPr lang="en-IN" sz="2000" dirty="0">
                <a:solidFill>
                  <a:schemeClr val="accent6"/>
                </a:solidFill>
              </a:rPr>
              <a:t>Incombustible (broken glass, crockery, metal, masonry)</a:t>
            </a:r>
          </a:p>
          <a:p>
            <a:pPr algn="just">
              <a:buFont typeface="Arial" panose="020B0604020202020204" pitchFamily="34" charset="0"/>
              <a:buChar char="•"/>
            </a:pPr>
            <a:r>
              <a:rPr lang="en-IN" sz="2000" dirty="0">
                <a:solidFill>
                  <a:schemeClr val="accent6"/>
                </a:solidFill>
              </a:rPr>
              <a:t>Density of rubbish usually varies from 50 to 400 kg/m</a:t>
            </a:r>
            <a:r>
              <a:rPr lang="en-IN" sz="2000" baseline="30000" dirty="0">
                <a:solidFill>
                  <a:schemeClr val="accent6"/>
                </a:solidFill>
              </a:rPr>
              <a:t>3</a:t>
            </a:r>
            <a:r>
              <a:rPr lang="en-IN" sz="2000" dirty="0">
                <a:solidFill>
                  <a:schemeClr val="accent6"/>
                </a:solidFill>
              </a:rPr>
              <a:t>. </a:t>
            </a:r>
          </a:p>
          <a:p>
            <a:pPr algn="just">
              <a:buFont typeface="Arial" panose="020B0604020202020204" pitchFamily="34" charset="0"/>
              <a:buChar char="•"/>
            </a:pPr>
            <a:endParaRPr lang="en-IN" sz="2000" b="1" u="sng" dirty="0">
              <a:solidFill>
                <a:schemeClr val="accent6"/>
              </a:solidFill>
            </a:endParaRPr>
          </a:p>
          <a:p>
            <a:pPr algn="just">
              <a:buFont typeface="Arial" panose="020B0604020202020204" pitchFamily="34" charset="0"/>
              <a:buChar char="•"/>
            </a:pPr>
            <a:r>
              <a:rPr lang="en-IN" sz="2000" b="1" u="sng" dirty="0">
                <a:solidFill>
                  <a:schemeClr val="accent6"/>
                </a:solidFill>
              </a:rPr>
              <a:t>Incombustible Ashes</a:t>
            </a:r>
            <a:r>
              <a:rPr lang="en-IN" sz="2000" dirty="0">
                <a:solidFill>
                  <a:schemeClr val="accent6"/>
                </a:solidFill>
              </a:rPr>
              <a:t> from household hearths (</a:t>
            </a:r>
            <a:r>
              <a:rPr lang="en-IN" sz="2000" dirty="0" err="1">
                <a:solidFill>
                  <a:schemeClr val="accent6"/>
                </a:solidFill>
              </a:rPr>
              <a:t>chulhas</a:t>
            </a:r>
            <a:r>
              <a:rPr lang="en-IN" sz="2000" dirty="0">
                <a:solidFill>
                  <a:schemeClr val="accent6"/>
                </a:solidFill>
              </a:rPr>
              <a:t>)</a:t>
            </a:r>
          </a:p>
          <a:p>
            <a:pPr algn="just">
              <a:buFont typeface="Arial" panose="020B0604020202020204" pitchFamily="34" charset="0"/>
              <a:buChar char="•"/>
            </a:pPr>
            <a:r>
              <a:rPr lang="en-US" sz="2000" dirty="0">
                <a:solidFill>
                  <a:schemeClr val="accent6"/>
                </a:solidFill>
              </a:rPr>
              <a:t>Ashes and residues are composed of fine powdery materials, cinders, clinkers, and small amount of burned and partially burned materials.</a:t>
            </a:r>
            <a:endParaRPr lang="en-IN" sz="2000" dirty="0">
              <a:solidFill>
                <a:schemeClr val="accent6"/>
              </a:solidFill>
            </a:endParaRPr>
          </a:p>
          <a:p>
            <a:pPr algn="just">
              <a:buFont typeface="Arial" panose="020B0604020202020204" pitchFamily="34" charset="0"/>
              <a:buChar char="•"/>
            </a:pPr>
            <a:r>
              <a:rPr lang="en-IN" sz="2000" dirty="0">
                <a:solidFill>
                  <a:schemeClr val="accent6"/>
                </a:solidFill>
              </a:rPr>
              <a:t>Due to increasing use of cooking gas and lesser use of cooking coal and firewood in urban areas, quantity of ashes is reducing. </a:t>
            </a:r>
          </a:p>
          <a:p>
            <a:pPr algn="just">
              <a:buFont typeface="Arial" panose="020B0604020202020204" pitchFamily="34" charset="0"/>
              <a:buChar char="•"/>
            </a:pPr>
            <a:r>
              <a:rPr lang="en-IN" sz="2000" dirty="0">
                <a:solidFill>
                  <a:schemeClr val="accent6"/>
                </a:solidFill>
              </a:rPr>
              <a:t>Density of ashes varies from 700 to 850 kg/m</a:t>
            </a:r>
            <a:r>
              <a:rPr lang="en-IN" sz="2000" baseline="30000" dirty="0">
                <a:solidFill>
                  <a:schemeClr val="accent6"/>
                </a:solidFill>
              </a:rPr>
              <a:t>3</a:t>
            </a:r>
            <a:r>
              <a:rPr lang="en-IN" sz="2000" dirty="0">
                <a:solidFill>
                  <a:schemeClr val="accent6"/>
                </a:solidFill>
              </a:rPr>
              <a:t>.</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7</a:t>
            </a:fld>
            <a:endParaRPr lang="en-US" altLang="en-US" dirty="0"/>
          </a:p>
        </p:txBody>
      </p:sp>
      <p:pic>
        <p:nvPicPr>
          <p:cNvPr id="2" name="Lecture_1_Slide_9">
            <a:hlinkClick r:id="" action="ppaction://media"/>
            <a:extLst>
              <a:ext uri="{FF2B5EF4-FFF2-40B4-BE49-F238E27FC236}">
                <a16:creationId xmlns:a16="http://schemas.microsoft.com/office/drawing/2014/main" id="{C3D349C9-F5AD-47BA-8BE4-2B7694FACE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400" y="6187361"/>
            <a:ext cx="609600" cy="609600"/>
          </a:xfrm>
          <a:prstGeom prst="rect">
            <a:avLst/>
          </a:prstGeom>
        </p:spPr>
      </p:pic>
    </p:spTree>
    <p:extLst>
      <p:ext uri="{BB962C8B-B14F-4D97-AF65-F5344CB8AC3E}">
        <p14:creationId xmlns:p14="http://schemas.microsoft.com/office/powerpoint/2010/main" val="41653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4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Components of MSW</a:t>
            </a:r>
            <a:endParaRPr lang="en-IN" sz="36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5229225"/>
          </a:xfrm>
        </p:spPr>
        <p:txBody>
          <a:bodyPr>
            <a:noAutofit/>
          </a:bodyPr>
          <a:lstStyle/>
          <a:p>
            <a:pPr algn="just">
              <a:buFont typeface="Arial" panose="020B0604020202020204" pitchFamily="34" charset="0"/>
              <a:buChar char="•"/>
            </a:pPr>
            <a:r>
              <a:rPr lang="en-IN" sz="2000" b="1" u="sng" dirty="0">
                <a:solidFill>
                  <a:schemeClr val="accent6"/>
                </a:solidFill>
              </a:rPr>
              <a:t>Street Sweepings</a:t>
            </a:r>
            <a:r>
              <a:rPr lang="en-IN" sz="2000" dirty="0">
                <a:solidFill>
                  <a:schemeClr val="accent6"/>
                </a:solidFill>
              </a:rPr>
              <a:t>: fine dust, silt, sand.</a:t>
            </a:r>
          </a:p>
          <a:p>
            <a:pPr algn="just">
              <a:buFont typeface="Arial" panose="020B0604020202020204" pitchFamily="34" charset="0"/>
              <a:buChar char="•"/>
            </a:pPr>
            <a:endParaRPr lang="en-IN" sz="2000" b="1" u="sng" dirty="0">
              <a:solidFill>
                <a:schemeClr val="accent6"/>
              </a:solidFill>
            </a:endParaRPr>
          </a:p>
          <a:p>
            <a:pPr algn="just">
              <a:buFont typeface="Arial" panose="020B0604020202020204" pitchFamily="34" charset="0"/>
              <a:buChar char="•"/>
            </a:pPr>
            <a:r>
              <a:rPr lang="en-IN" sz="2000" b="1" u="sng" dirty="0">
                <a:solidFill>
                  <a:schemeClr val="accent6"/>
                </a:solidFill>
              </a:rPr>
              <a:t>Special Wastes:</a:t>
            </a:r>
            <a:r>
              <a:rPr lang="en-IN" sz="2000" dirty="0">
                <a:solidFill>
                  <a:schemeClr val="accent6"/>
                </a:solidFill>
              </a:rPr>
              <a:t> Construction debris, abandoned appliances, automobiles.</a:t>
            </a:r>
          </a:p>
          <a:p>
            <a:pPr algn="just">
              <a:buFont typeface="Arial" panose="020B0604020202020204" pitchFamily="34" charset="0"/>
              <a:buChar char="•"/>
            </a:pPr>
            <a:endParaRPr lang="en-IN" sz="2000" dirty="0">
              <a:solidFill>
                <a:schemeClr val="accent6"/>
              </a:solidFill>
            </a:endParaRPr>
          </a:p>
          <a:p>
            <a:pPr algn="just">
              <a:buFont typeface="Arial" panose="020B0604020202020204" pitchFamily="34" charset="0"/>
              <a:buChar char="•"/>
            </a:pPr>
            <a:r>
              <a:rPr lang="en-IN" sz="2000" dirty="0">
                <a:solidFill>
                  <a:schemeClr val="accent6"/>
                </a:solidFill>
              </a:rPr>
              <a:t>Ashes from </a:t>
            </a:r>
            <a:r>
              <a:rPr lang="en-IN" sz="2000" i="1" dirty="0">
                <a:solidFill>
                  <a:schemeClr val="accent6"/>
                </a:solidFill>
              </a:rPr>
              <a:t>thermal power plants, sludges from wastewater treatment plants, wastes from animal feedlots, mine tailing, biomedical wastes</a:t>
            </a:r>
            <a:r>
              <a:rPr lang="en-IN" sz="2000" dirty="0">
                <a:solidFill>
                  <a:schemeClr val="accent6"/>
                </a:solidFill>
              </a:rPr>
              <a:t> and other industrial wastes are not responsibility of municipal bodies, and require special arrangements. </a:t>
            </a:r>
          </a:p>
          <a:p>
            <a:pPr algn="just">
              <a:buFont typeface="Arial" panose="020B0604020202020204" pitchFamily="34" charset="0"/>
              <a:buChar char="•"/>
            </a:pPr>
            <a:endParaRPr lang="en-IN" sz="2000" b="1" u="sng" dirty="0">
              <a:solidFill>
                <a:schemeClr val="accent6"/>
              </a:solidFill>
            </a:endParaRPr>
          </a:p>
          <a:p>
            <a:pPr algn="just">
              <a:buFont typeface="Arial" panose="020B0604020202020204" pitchFamily="34" charset="0"/>
              <a:buChar char="•"/>
            </a:pPr>
            <a:r>
              <a:rPr lang="en-IN" sz="2000" b="1" u="sng" dirty="0">
                <a:solidFill>
                  <a:schemeClr val="accent6"/>
                </a:solidFill>
              </a:rPr>
              <a:t>Other Components in MSW</a:t>
            </a:r>
            <a:r>
              <a:rPr lang="en-IN" sz="2000" dirty="0">
                <a:solidFill>
                  <a:schemeClr val="accent6"/>
                </a:solidFill>
              </a:rPr>
              <a:t>: Soda cans, plastic bottles and containers, plastic toys, and appliances</a:t>
            </a:r>
          </a:p>
          <a:p>
            <a:pPr algn="just">
              <a:buFont typeface="Arial" panose="020B0604020202020204" pitchFamily="34" charset="0"/>
              <a:buChar char="•"/>
            </a:pPr>
            <a:endParaRPr lang="en-IN" sz="2000" dirty="0">
              <a:solidFill>
                <a:schemeClr val="accent6"/>
              </a:solidFill>
            </a:endParaRPr>
          </a:p>
          <a:p>
            <a:pPr algn="just">
              <a:buFont typeface="Arial" panose="020B0604020202020204" pitchFamily="34" charset="0"/>
              <a:buChar char="•"/>
            </a:pPr>
            <a:r>
              <a:rPr lang="en-IN" sz="2000" dirty="0">
                <a:solidFill>
                  <a:schemeClr val="accent6"/>
                </a:solidFill>
              </a:rPr>
              <a:t>Refuse may also be classified depending on source: </a:t>
            </a:r>
          </a:p>
          <a:p>
            <a:pPr lvl="1" algn="just">
              <a:buFont typeface="Arial" panose="020B0604020202020204" pitchFamily="34" charset="0"/>
              <a:buChar char="•"/>
            </a:pPr>
            <a:r>
              <a:rPr lang="en-IN" sz="2000" dirty="0">
                <a:solidFill>
                  <a:schemeClr val="accent6"/>
                </a:solidFill>
              </a:rPr>
              <a:t>(</a:t>
            </a:r>
            <a:r>
              <a:rPr lang="en-IN" sz="2000" dirty="0" err="1">
                <a:solidFill>
                  <a:schemeClr val="accent6"/>
                </a:solidFill>
              </a:rPr>
              <a:t>i</a:t>
            </a:r>
            <a:r>
              <a:rPr lang="en-IN" sz="2000" dirty="0">
                <a:solidFill>
                  <a:schemeClr val="accent6"/>
                </a:solidFill>
              </a:rPr>
              <a:t>) house refuse (ii) street refuse, (iii) trade refuse</a:t>
            </a:r>
          </a:p>
          <a:p>
            <a:pPr algn="just">
              <a:buFont typeface="Arial" panose="020B0604020202020204" pitchFamily="34" charset="0"/>
              <a:buChar char="•"/>
            </a:pPr>
            <a:endParaRPr lang="en-IN" sz="2000" dirty="0">
              <a:solidFill>
                <a:schemeClr val="accent6"/>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8</a:t>
            </a:fld>
            <a:endParaRPr lang="en-US" altLang="en-US" dirty="0"/>
          </a:p>
        </p:txBody>
      </p:sp>
      <p:pic>
        <p:nvPicPr>
          <p:cNvPr id="2" name="Lecture_1_Slide_10">
            <a:hlinkClick r:id="" action="ppaction://media"/>
            <a:extLst>
              <a:ext uri="{FF2B5EF4-FFF2-40B4-BE49-F238E27FC236}">
                <a16:creationId xmlns:a16="http://schemas.microsoft.com/office/drawing/2014/main" id="{DE86CF66-5029-47FC-9679-8F5E90E2DB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9" y="6305550"/>
            <a:ext cx="609600" cy="609600"/>
          </a:xfrm>
          <a:prstGeom prst="rect">
            <a:avLst/>
          </a:prstGeom>
        </p:spPr>
      </p:pic>
    </p:spTree>
    <p:extLst>
      <p:ext uri="{BB962C8B-B14F-4D97-AF65-F5344CB8AC3E}">
        <p14:creationId xmlns:p14="http://schemas.microsoft.com/office/powerpoint/2010/main" val="410959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Classification of Solid Wastes</a:t>
            </a:r>
            <a:endParaRPr lang="en-IN" sz="3600" i="1" dirty="0">
              <a:solidFill>
                <a:schemeClr val="accent1">
                  <a:lumMod val="50000"/>
                </a:schemeClr>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9</a:t>
            </a:fld>
            <a:endParaRPr lang="en-US" altLang="en-US" dirty="0"/>
          </a:p>
        </p:txBody>
      </p:sp>
      <p:pic>
        <p:nvPicPr>
          <p:cNvPr id="10" name="Picture 9">
            <a:extLst>
              <a:ext uri="{FF2B5EF4-FFF2-40B4-BE49-F238E27FC236}">
                <a16:creationId xmlns:a16="http://schemas.microsoft.com/office/drawing/2014/main" id="{A33A7E98-13C0-4940-894B-FB8BF6EF31B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52387" y="1143000"/>
            <a:ext cx="9039225" cy="4457700"/>
          </a:xfrm>
          <a:prstGeom prst="rect">
            <a:avLst/>
          </a:prstGeom>
        </p:spPr>
      </p:pic>
      <p:sp>
        <p:nvSpPr>
          <p:cNvPr id="2" name="Rectangle 1">
            <a:extLst>
              <a:ext uri="{FF2B5EF4-FFF2-40B4-BE49-F238E27FC236}">
                <a16:creationId xmlns:a16="http://schemas.microsoft.com/office/drawing/2014/main" id="{95FFA400-55DF-4074-ABA4-A2785CAE2BA9}"/>
              </a:ext>
            </a:extLst>
          </p:cNvPr>
          <p:cNvSpPr/>
          <p:nvPr/>
        </p:nvSpPr>
        <p:spPr>
          <a:xfrm>
            <a:off x="7736754" y="5786407"/>
            <a:ext cx="1354858" cy="400110"/>
          </a:xfrm>
          <a:prstGeom prst="rect">
            <a:avLst/>
          </a:prstGeom>
        </p:spPr>
        <p:txBody>
          <a:bodyPr wrap="none">
            <a:spAutoFit/>
          </a:bodyPr>
          <a:lstStyle/>
          <a:p>
            <a:r>
              <a:rPr lang="en-IN" i="1" dirty="0"/>
              <a:t>Continued</a:t>
            </a:r>
            <a:endParaRPr lang="en-US" i="1" dirty="0"/>
          </a:p>
        </p:txBody>
      </p:sp>
      <p:pic>
        <p:nvPicPr>
          <p:cNvPr id="3" name="Lecture_1_Slide_11">
            <a:hlinkClick r:id="" action="ppaction://media"/>
            <a:extLst>
              <a:ext uri="{FF2B5EF4-FFF2-40B4-BE49-F238E27FC236}">
                <a16:creationId xmlns:a16="http://schemas.microsoft.com/office/drawing/2014/main" id="{88D5349F-BE6B-4953-AC7D-697A3FB5A33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2387" y="6188792"/>
            <a:ext cx="609600" cy="609600"/>
          </a:xfrm>
          <a:prstGeom prst="rect">
            <a:avLst/>
          </a:prstGeom>
        </p:spPr>
      </p:pic>
    </p:spTree>
    <p:extLst>
      <p:ext uri="{BB962C8B-B14F-4D97-AF65-F5344CB8AC3E}">
        <p14:creationId xmlns:p14="http://schemas.microsoft.com/office/powerpoint/2010/main" val="17472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2990</TotalTime>
  <Words>1902</Words>
  <Application>Microsoft Office PowerPoint</Application>
  <PresentationFormat>On-screen Show (4:3)</PresentationFormat>
  <Paragraphs>256</Paragraphs>
  <Slides>29</Slides>
  <Notes>29</Notes>
  <HiddenSlides>0</HiddenSlides>
  <MMClips>15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Wingdings</vt:lpstr>
      <vt:lpstr>Default Design</vt:lpstr>
      <vt:lpstr>ES 200: Summer 2019-2020</vt:lpstr>
      <vt:lpstr>PowerPoint Presentation</vt:lpstr>
      <vt:lpstr>PowerPoint Presentation</vt:lpstr>
      <vt:lpstr>Definition and Classification</vt:lpstr>
      <vt:lpstr>Definition and Classification</vt:lpstr>
      <vt:lpstr>Components of MSW</vt:lpstr>
      <vt:lpstr>Components of MSW</vt:lpstr>
      <vt:lpstr>Components of MSW</vt:lpstr>
      <vt:lpstr>Classification of Solid Wastes</vt:lpstr>
      <vt:lpstr>Classification of Solid Wastes</vt:lpstr>
      <vt:lpstr>Classification of Solid Wastes</vt:lpstr>
      <vt:lpstr>Quantity and Composition of MSW</vt:lpstr>
      <vt:lpstr>Difference in MSW composition in developing and developed nations </vt:lpstr>
      <vt:lpstr>Typical Fractions of MSW in India</vt:lpstr>
      <vt:lpstr>Quantity and Composition of MSW</vt:lpstr>
      <vt:lpstr>Quantity and Composition of MSW</vt:lpstr>
      <vt:lpstr>MSW generation data for India</vt:lpstr>
      <vt:lpstr>Need for an effective Solid Waste Management</vt:lpstr>
      <vt:lpstr>Functional elements of a solid waste management system</vt:lpstr>
      <vt:lpstr>Solid Waste Management System in India</vt:lpstr>
      <vt:lpstr>Solid Waste Management in India</vt:lpstr>
      <vt:lpstr>Integrated Solid Waste Management Hierarchy</vt:lpstr>
      <vt:lpstr>Solid Waste Management in India</vt:lpstr>
      <vt:lpstr>Legislations Governing Solid Waste Management</vt:lpstr>
      <vt:lpstr>Segregation of Household Wastes</vt:lpstr>
      <vt:lpstr>List of Domestic Hazardous Wastes</vt:lpstr>
      <vt:lpstr>Segregation of Wastes</vt:lpstr>
      <vt:lpstr>Segregation of Household Wastes</vt:lpstr>
      <vt:lpstr>Summary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Module_B_Lecture_1</dc:title>
  <dc:creator>vamsi;Tabish Nawaz</dc:creator>
  <cp:lastModifiedBy>srushti bhamare</cp:lastModifiedBy>
  <cp:revision>211</cp:revision>
  <dcterms:created xsi:type="dcterms:W3CDTF">2018-07-15T10:17:46Z</dcterms:created>
  <dcterms:modified xsi:type="dcterms:W3CDTF">2020-09-21T14:13:04Z</dcterms:modified>
</cp:coreProperties>
</file>